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823" r:id="rId2"/>
  </p:sldMasterIdLst>
  <p:notesMasterIdLst>
    <p:notesMasterId r:id="rId21"/>
  </p:notesMasterIdLst>
  <p:handoutMasterIdLst>
    <p:handoutMasterId r:id="rId22"/>
  </p:handoutMasterIdLst>
  <p:sldIdLst>
    <p:sldId id="383" r:id="rId3"/>
    <p:sldId id="440" r:id="rId4"/>
    <p:sldId id="468" r:id="rId5"/>
    <p:sldId id="493" r:id="rId6"/>
    <p:sldId id="494" r:id="rId7"/>
    <p:sldId id="469" r:id="rId8"/>
    <p:sldId id="498" r:id="rId9"/>
    <p:sldId id="499" r:id="rId10"/>
    <p:sldId id="500" r:id="rId11"/>
    <p:sldId id="504" r:id="rId12"/>
    <p:sldId id="505" r:id="rId13"/>
    <p:sldId id="506" r:id="rId14"/>
    <p:sldId id="507" r:id="rId15"/>
    <p:sldId id="513" r:id="rId16"/>
    <p:sldId id="514" r:id="rId17"/>
    <p:sldId id="515" r:id="rId18"/>
    <p:sldId id="516" r:id="rId19"/>
    <p:sldId id="518" r:id="rId20"/>
  </p:sldIdLst>
  <p:sldSz cx="9144000" cy="6858000" type="screen4x3"/>
  <p:notesSz cx="6797675" cy="9926638"/>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00"/>
    <a:srgbClr val="0000CC"/>
    <a:srgbClr val="006600"/>
    <a:srgbClr val="800000"/>
    <a:srgbClr val="FF6600"/>
    <a:srgbClr val="FF6699"/>
    <a:srgbClr val="FFCC66"/>
    <a:srgbClr val="FFCC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679" autoAdjust="0"/>
    <p:restoredTop sz="93346" autoAdjust="0"/>
  </p:normalViewPr>
  <p:slideViewPr>
    <p:cSldViewPr>
      <p:cViewPr varScale="1">
        <p:scale>
          <a:sx n="85" d="100"/>
          <a:sy n="85" d="100"/>
        </p:scale>
        <p:origin x="13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3177" tIns="46589" rIns="93177" bIns="46589" rtlCol="1"/>
          <a:lstStyle>
            <a:lvl1pPr algn="r">
              <a:defRPr sz="1200"/>
            </a:lvl1pPr>
          </a:lstStyle>
          <a:p>
            <a:endParaRPr lang="fa-IR"/>
          </a:p>
        </p:txBody>
      </p:sp>
      <p:sp>
        <p:nvSpPr>
          <p:cNvPr id="3" name="Date Placeholder 2"/>
          <p:cNvSpPr>
            <a:spLocks noGrp="1"/>
          </p:cNvSpPr>
          <p:nvPr>
            <p:ph type="dt" sz="quarter" idx="1"/>
          </p:nvPr>
        </p:nvSpPr>
        <p:spPr>
          <a:xfrm>
            <a:off x="1574" y="0"/>
            <a:ext cx="2945659" cy="496332"/>
          </a:xfrm>
          <a:prstGeom prst="rect">
            <a:avLst/>
          </a:prstGeom>
        </p:spPr>
        <p:txBody>
          <a:bodyPr vert="horz" lIns="93177" tIns="46589" rIns="93177" bIns="46589" rtlCol="1"/>
          <a:lstStyle>
            <a:lvl1pPr algn="l">
              <a:defRPr sz="1200"/>
            </a:lvl1pPr>
          </a:lstStyle>
          <a:p>
            <a:fld id="{16099CFF-647A-403D-851D-17714EC3677C}" type="datetimeFigureOut">
              <a:rPr lang="fa-IR" smtClean="0"/>
              <a:pPr/>
              <a:t>1/18/1447</a:t>
            </a:fld>
            <a:endParaRPr lang="fa-IR"/>
          </a:p>
        </p:txBody>
      </p:sp>
      <p:sp>
        <p:nvSpPr>
          <p:cNvPr id="4" name="Footer Placeholder 3"/>
          <p:cNvSpPr>
            <a:spLocks noGrp="1"/>
          </p:cNvSpPr>
          <p:nvPr>
            <p:ph type="ftr" sz="quarter" idx="2"/>
          </p:nvPr>
        </p:nvSpPr>
        <p:spPr>
          <a:xfrm>
            <a:off x="3852016" y="9428584"/>
            <a:ext cx="2945659" cy="496332"/>
          </a:xfrm>
          <a:prstGeom prst="rect">
            <a:avLst/>
          </a:prstGeom>
        </p:spPr>
        <p:txBody>
          <a:bodyPr vert="horz" lIns="93177" tIns="46589" rIns="93177" bIns="46589" rtlCol="1" anchor="b"/>
          <a:lstStyle>
            <a:lvl1pPr algn="r">
              <a:defRPr sz="1200"/>
            </a:lvl1pPr>
          </a:lstStyle>
          <a:p>
            <a:endParaRPr lang="fa-IR"/>
          </a:p>
        </p:txBody>
      </p:sp>
      <p:sp>
        <p:nvSpPr>
          <p:cNvPr id="5" name="Slide Number Placeholder 4"/>
          <p:cNvSpPr>
            <a:spLocks noGrp="1"/>
          </p:cNvSpPr>
          <p:nvPr>
            <p:ph type="sldNum" sz="quarter" idx="3"/>
          </p:nvPr>
        </p:nvSpPr>
        <p:spPr>
          <a:xfrm>
            <a:off x="1574" y="9428584"/>
            <a:ext cx="2945659" cy="496332"/>
          </a:xfrm>
          <a:prstGeom prst="rect">
            <a:avLst/>
          </a:prstGeom>
        </p:spPr>
        <p:txBody>
          <a:bodyPr vert="horz" lIns="93177" tIns="46589" rIns="93177" bIns="46589" rtlCol="1" anchor="b"/>
          <a:lstStyle>
            <a:lvl1pPr algn="l">
              <a:defRPr sz="1200"/>
            </a:lvl1pPr>
          </a:lstStyle>
          <a:p>
            <a:fld id="{0572F416-9D41-43D1-9B32-4BF01D1CF725}" type="slidenum">
              <a:rPr lang="fa-IR" smtClean="0"/>
              <a:pPr/>
              <a:t>‹#›</a:t>
            </a:fld>
            <a:endParaRPr lang="fa-IR"/>
          </a:p>
        </p:txBody>
      </p:sp>
    </p:spTree>
    <p:extLst>
      <p:ext uri="{BB962C8B-B14F-4D97-AF65-F5344CB8AC3E}">
        <p14:creationId xmlns:p14="http://schemas.microsoft.com/office/powerpoint/2010/main" val="1205282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3177" tIns="46589" rIns="93177" bIns="46589" rtlCol="1"/>
          <a:lstStyle>
            <a:lvl1pPr algn="r">
              <a:defRPr sz="1200"/>
            </a:lvl1pPr>
          </a:lstStyle>
          <a:p>
            <a:endParaRPr lang="fa-IR"/>
          </a:p>
        </p:txBody>
      </p:sp>
      <p:sp>
        <p:nvSpPr>
          <p:cNvPr id="3" name="Date Placeholder 2"/>
          <p:cNvSpPr>
            <a:spLocks noGrp="1"/>
          </p:cNvSpPr>
          <p:nvPr>
            <p:ph type="dt" idx="1"/>
          </p:nvPr>
        </p:nvSpPr>
        <p:spPr>
          <a:xfrm>
            <a:off x="1574" y="0"/>
            <a:ext cx="2945659" cy="496332"/>
          </a:xfrm>
          <a:prstGeom prst="rect">
            <a:avLst/>
          </a:prstGeom>
        </p:spPr>
        <p:txBody>
          <a:bodyPr vert="horz" lIns="93177" tIns="46589" rIns="93177" bIns="46589" rtlCol="1"/>
          <a:lstStyle>
            <a:lvl1pPr algn="l">
              <a:defRPr sz="1200"/>
            </a:lvl1pPr>
          </a:lstStyle>
          <a:p>
            <a:fld id="{F76107F6-9DB7-455E-B66A-D6247D5CE23D}" type="datetimeFigureOut">
              <a:rPr lang="fa-IR" smtClean="0"/>
              <a:pPr/>
              <a:t>1/18/1447</a:t>
            </a:fld>
            <a:endParaRPr lang="fa-I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1" anchor="ctr"/>
          <a:lstStyle/>
          <a:p>
            <a:endParaRPr lang="fa-I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3177" tIns="46589" rIns="93177" bIns="46589"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52016" y="9428584"/>
            <a:ext cx="2945659" cy="496332"/>
          </a:xfrm>
          <a:prstGeom prst="rect">
            <a:avLst/>
          </a:prstGeom>
        </p:spPr>
        <p:txBody>
          <a:bodyPr vert="horz" lIns="93177" tIns="46589" rIns="93177" bIns="46589" rtlCol="1" anchor="b"/>
          <a:lstStyle>
            <a:lvl1pPr algn="r">
              <a:defRPr sz="1200"/>
            </a:lvl1pPr>
          </a:lstStyle>
          <a:p>
            <a:endParaRPr lang="fa-IR"/>
          </a:p>
        </p:txBody>
      </p:sp>
      <p:sp>
        <p:nvSpPr>
          <p:cNvPr id="7" name="Slide Number Placeholder 6"/>
          <p:cNvSpPr>
            <a:spLocks noGrp="1"/>
          </p:cNvSpPr>
          <p:nvPr>
            <p:ph type="sldNum" sz="quarter" idx="5"/>
          </p:nvPr>
        </p:nvSpPr>
        <p:spPr>
          <a:xfrm>
            <a:off x="1574" y="9428584"/>
            <a:ext cx="2945659" cy="496332"/>
          </a:xfrm>
          <a:prstGeom prst="rect">
            <a:avLst/>
          </a:prstGeom>
        </p:spPr>
        <p:txBody>
          <a:bodyPr vert="horz" lIns="93177" tIns="46589" rIns="93177" bIns="46589" rtlCol="1" anchor="b"/>
          <a:lstStyle>
            <a:lvl1pPr algn="l">
              <a:defRPr sz="1200"/>
            </a:lvl1pPr>
          </a:lstStyle>
          <a:p>
            <a:fld id="{49BA1291-7833-49B4-85E0-441427376C61}" type="slidenum">
              <a:rPr lang="fa-IR" smtClean="0"/>
              <a:pPr/>
              <a:t>‹#›</a:t>
            </a:fld>
            <a:endParaRPr lang="fa-IR"/>
          </a:p>
        </p:txBody>
      </p:sp>
    </p:spTree>
    <p:extLst>
      <p:ext uri="{BB962C8B-B14F-4D97-AF65-F5344CB8AC3E}">
        <p14:creationId xmlns:p14="http://schemas.microsoft.com/office/powerpoint/2010/main" val="6362461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3E7A855-B6A1-4B9D-84BE-63A0A17FE1C0}" type="datetimeFigureOut">
              <a:rPr lang="fa-IR" smtClean="0"/>
              <a:pPr/>
              <a:t>1/18/1447</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38399CF6-8D22-42B1-9ADD-213CF5D7E999}"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E7A855-B6A1-4B9D-84BE-63A0A17FE1C0}" type="datetimeFigureOut">
              <a:rPr lang="fa-IR" smtClean="0"/>
              <a:pPr/>
              <a:t>1/18/1447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399CF6-8D22-42B1-9ADD-213CF5D7E999}"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E7A855-B6A1-4B9D-84BE-63A0A17FE1C0}" type="datetimeFigureOut">
              <a:rPr lang="fa-IR" smtClean="0"/>
              <a:pPr/>
              <a:t>1/18/1447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399CF6-8D22-42B1-9ADD-213CF5D7E999}"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04617B">
                    <a:shade val="90000"/>
                  </a:srgbClr>
                </a:solidFill>
              </a:rPr>
              <a:pPr/>
              <a:t>7/13/2025</a:t>
            </a:fld>
            <a:endParaRPr lang="en-US">
              <a:solidFill>
                <a:srgbClr val="04617B">
                  <a:shade val="90000"/>
                </a:srgbClr>
              </a:solidFill>
            </a:endParaRPr>
          </a:p>
        </p:txBody>
      </p:sp>
      <p:sp>
        <p:nvSpPr>
          <p:cNvPr id="19" name="Footer Placeholder 18"/>
          <p:cNvSpPr>
            <a:spLocks noGrp="1"/>
          </p:cNvSpPr>
          <p:nvPr>
            <p:ph type="ftr" sz="quarter" idx="11"/>
          </p:nvPr>
        </p:nvSpPr>
        <p:spPr/>
        <p:txBody>
          <a:bodyPr/>
          <a:lstStyle/>
          <a:p>
            <a:endParaRPr lang="en-US">
              <a:solidFill>
                <a:srgbClr val="04617B">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41463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7/13/2025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15476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7/13/2025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49115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7/13/2025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8700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7/13/2025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55527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7/13/2025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57120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7/13/2025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63068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7/13/2025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71943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E7A855-B6A1-4B9D-84BE-63A0A17FE1C0}" type="datetimeFigureOut">
              <a:rPr lang="fa-IR" smtClean="0"/>
              <a:pPr/>
              <a:t>1/18/1447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399CF6-8D22-42B1-9ADD-213CF5D7E999}"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7/13/2025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2238841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7/13/2025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65049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7/13/2025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5872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3E7A855-B6A1-4B9D-84BE-63A0A17FE1C0}" type="datetimeFigureOut">
              <a:rPr lang="fa-IR" smtClean="0"/>
              <a:pPr/>
              <a:t>1/18/1447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399CF6-8D22-42B1-9ADD-213CF5D7E999}"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3E7A855-B6A1-4B9D-84BE-63A0A17FE1C0}" type="datetimeFigureOut">
              <a:rPr lang="fa-IR" smtClean="0"/>
              <a:pPr/>
              <a:t>1/18/1447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399CF6-8D22-42B1-9ADD-213CF5D7E999}"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3E7A855-B6A1-4B9D-84BE-63A0A17FE1C0}" type="datetimeFigureOut">
              <a:rPr lang="fa-IR" smtClean="0"/>
              <a:pPr/>
              <a:t>1/18/1447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8399CF6-8D22-42B1-9ADD-213CF5D7E999}"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3E7A855-B6A1-4B9D-84BE-63A0A17FE1C0}" type="datetimeFigureOut">
              <a:rPr lang="fa-IR" smtClean="0"/>
              <a:pPr/>
              <a:t>1/18/1447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8399CF6-8D22-42B1-9ADD-213CF5D7E999}"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7A855-B6A1-4B9D-84BE-63A0A17FE1C0}" type="datetimeFigureOut">
              <a:rPr lang="fa-IR" smtClean="0"/>
              <a:pPr/>
              <a:t>1/18/1447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8399CF6-8D22-42B1-9ADD-213CF5D7E999}"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3E7A855-B6A1-4B9D-84BE-63A0A17FE1C0}" type="datetimeFigureOut">
              <a:rPr lang="fa-IR" smtClean="0"/>
              <a:pPr/>
              <a:t>1/18/1447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399CF6-8D22-42B1-9ADD-213CF5D7E999}"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3E7A855-B6A1-4B9D-84BE-63A0A17FE1C0}" type="datetimeFigureOut">
              <a:rPr lang="fa-IR" smtClean="0"/>
              <a:pPr/>
              <a:t>1/18/1447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38399CF6-8D22-42B1-9ADD-213CF5D7E999}"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3E7A855-B6A1-4B9D-84BE-63A0A17FE1C0}" type="datetimeFigureOut">
              <a:rPr lang="fa-IR" smtClean="0"/>
              <a:pPr/>
              <a:t>1/18/1447</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8399CF6-8D22-42B1-9ADD-213CF5D7E999}"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0"/>
            <a:fld id="{1D8BD707-D9CF-40AE-B4C6-C98DA3205C09}" type="datetimeFigureOut">
              <a:rPr lang="en-US" smtClean="0">
                <a:solidFill>
                  <a:srgbClr val="04617B">
                    <a:shade val="90000"/>
                  </a:srgbClr>
                </a:solidFill>
              </a:rPr>
              <a:pPr rtl="0"/>
              <a:t>7/13/2025</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0"/>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rtl="0"/>
            <a:fld id="{B6F15528-21DE-4FAA-801E-634DDDAF4B2B}" type="slidenum">
              <a:rPr lang="en-US" smtClean="0">
                <a:solidFill>
                  <a:srgbClr val="04617B">
                    <a:shade val="90000"/>
                  </a:srgbClr>
                </a:solidFill>
              </a:rPr>
              <a:pPr rtl="0"/>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grpSp>
    </p:spTree>
    <p:extLst>
      <p:ext uri="{BB962C8B-B14F-4D97-AF65-F5344CB8AC3E}">
        <p14:creationId xmlns:p14="http://schemas.microsoft.com/office/powerpoint/2010/main" val="204617345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tswms.ir/"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descr="C:\Users\aghaee\Desktop\Untitled2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89757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548680"/>
            <a:ext cx="8784976" cy="5832648"/>
          </a:xfrm>
        </p:spPr>
        <p:txBody>
          <a:bodyPr>
            <a:normAutofit fontScale="47500" lnSpcReduction="20000"/>
          </a:bodyPr>
          <a:lstStyle/>
          <a:p>
            <a:pPr marL="0" indent="0" algn="ctr">
              <a:lnSpc>
                <a:spcPct val="200000"/>
              </a:lnSpc>
              <a:buNone/>
            </a:pPr>
            <a:r>
              <a:rPr lang="fa-IR" sz="8600" b="1" dirty="0" smtClean="0">
                <a:solidFill>
                  <a:srgbClr val="FF0000"/>
                </a:solidFill>
                <a:latin typeface="Calibri"/>
                <a:ea typeface="Calibri"/>
                <a:cs typeface="B Titr"/>
              </a:rPr>
              <a:t>((سامانه </a:t>
            </a:r>
            <a:r>
              <a:rPr lang="fa-IR" sz="8600" b="1" dirty="0" smtClean="0">
                <a:solidFill>
                  <a:srgbClr val="FF0000"/>
                </a:solidFill>
                <a:latin typeface="Calibri"/>
                <a:ea typeface="Calibri"/>
                <a:cs typeface="B Titr"/>
              </a:rPr>
              <a:t>جامع تجارت )) </a:t>
            </a:r>
            <a:r>
              <a:rPr lang="en-US" sz="9600" b="1" dirty="0">
                <a:solidFill>
                  <a:srgbClr val="FF0000"/>
                </a:solidFill>
                <a:latin typeface="Calibri"/>
                <a:ea typeface="Calibri"/>
                <a:cs typeface="B Titr"/>
              </a:rPr>
              <a:t/>
            </a:r>
            <a:br>
              <a:rPr lang="en-US" sz="9600" b="1" dirty="0">
                <a:solidFill>
                  <a:srgbClr val="FF0000"/>
                </a:solidFill>
                <a:latin typeface="Calibri"/>
                <a:ea typeface="Calibri"/>
                <a:cs typeface="B Titr"/>
              </a:rPr>
            </a:br>
            <a:r>
              <a:rPr lang="en-US" sz="19200" b="1" u="sng" dirty="0" smtClean="0">
                <a:latin typeface="Calibri"/>
                <a:ea typeface="Calibri"/>
                <a:cs typeface="B Titr"/>
                <a:hlinkClick r:id="rId2"/>
              </a:rPr>
              <a:t>www.ntsw.ir</a:t>
            </a:r>
            <a:r>
              <a:rPr lang="en-US" sz="6400" b="1" dirty="0">
                <a:solidFill>
                  <a:srgbClr val="FF0000"/>
                </a:solidFill>
                <a:latin typeface="Calibri"/>
                <a:ea typeface="Calibri"/>
                <a:cs typeface="Arial"/>
              </a:rPr>
              <a:t/>
            </a:r>
            <a:br>
              <a:rPr lang="en-US" sz="6400" b="1" dirty="0">
                <a:solidFill>
                  <a:srgbClr val="FF0000"/>
                </a:solidFill>
                <a:latin typeface="Calibri"/>
                <a:ea typeface="Calibri"/>
                <a:cs typeface="Arial"/>
              </a:rPr>
            </a:br>
            <a:r>
              <a:rPr lang="en-US" sz="4800" b="1" dirty="0">
                <a:solidFill>
                  <a:srgbClr val="FF0000"/>
                </a:solidFill>
                <a:latin typeface="Calibri"/>
                <a:ea typeface="Calibri"/>
                <a:cs typeface="B Titr"/>
              </a:rPr>
              <a:t> </a:t>
            </a:r>
            <a:r>
              <a:rPr lang="en-US" sz="1200" b="1" dirty="0">
                <a:solidFill>
                  <a:srgbClr val="FF0000"/>
                </a:solidFill>
                <a:latin typeface="Calibri"/>
                <a:ea typeface="Calibri"/>
                <a:cs typeface="Arial"/>
              </a:rPr>
              <a:t/>
            </a:r>
            <a:br>
              <a:rPr lang="en-US" sz="1200" b="1" dirty="0">
                <a:solidFill>
                  <a:srgbClr val="FF0000"/>
                </a:solidFill>
                <a:latin typeface="Calibri"/>
                <a:ea typeface="Calibri"/>
                <a:cs typeface="Arial"/>
              </a:rPr>
            </a:br>
            <a:endParaRPr lang="en-US" sz="6000" b="1" dirty="0">
              <a:solidFill>
                <a:srgbClr val="FF0000"/>
              </a:solidFill>
              <a:latin typeface="+mj-lt"/>
              <a:ea typeface="Calibri"/>
              <a:cs typeface="B Titr"/>
            </a:endParaRPr>
          </a:p>
        </p:txBody>
      </p:sp>
    </p:spTree>
    <p:extLst>
      <p:ext uri="{BB962C8B-B14F-4D97-AF65-F5344CB8AC3E}">
        <p14:creationId xmlns:p14="http://schemas.microsoft.com/office/powerpoint/2010/main" val="3596035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908720"/>
            <a:ext cx="8064896" cy="5632311"/>
          </a:xfrm>
          <a:prstGeom prst="rect">
            <a:avLst/>
          </a:prstGeom>
        </p:spPr>
        <p:txBody>
          <a:bodyPr wrap="square">
            <a:spAutoFit/>
          </a:bodyPr>
          <a:lstStyle/>
          <a:p>
            <a:pPr algn="just"/>
            <a:r>
              <a:rPr lang="fa-IR" sz="3600" dirty="0">
                <a:latin typeface="Arial Black" panose="020B0A04020102020204" pitchFamily="34" charset="0"/>
                <a:ea typeface="Calibri" panose="020F0502020204030204" pitchFamily="34" charset="0"/>
                <a:cs typeface="B Nazanin" panose="00000400000000000000" pitchFamily="2" charset="-78"/>
              </a:rPr>
              <a:t>سامانه جامع تجارت یک سامانه برای یکپارچه‌سازی و نظارت بر فرایند تجارت است و هدف آن ایجاد یک سامانه واحد برای بازرگانان در حوزه تجارت خارجی و فعالان اقتصادی در حوزه تجارت داخلی طراحی شده است. سامانه جامع تجارت برای اولین بار در تاریخ 5 مرداد 1395 در دسترس کاربران قرار گرفت و به‌طور رسمی از آن بهره‌برداری شد. اکنون تجار و بازرگانان، اموری مثل ثبت سفارش کالا، اخذ مجوزهای ورود و استعلام کارت بازرگانی خود را با استفاده از سامانه تجارت و مراجعه به</a:t>
            </a:r>
            <a:r>
              <a:rPr lang="fa-IR" sz="3600" dirty="0">
                <a:ea typeface="Calibri" panose="020F0502020204030204" pitchFamily="34" charset="0"/>
                <a:cs typeface="Cambria" panose="02040503050406030204" pitchFamily="18" charset="0"/>
              </a:rPr>
              <a:t> </a:t>
            </a:r>
            <a:r>
              <a:rPr lang="fa-IR" sz="3600" dirty="0">
                <a:latin typeface="Arial Black" panose="020B0A04020102020204" pitchFamily="34" charset="0"/>
                <a:ea typeface="Calibri" panose="020F0502020204030204" pitchFamily="34" charset="0"/>
                <a:cs typeface="B Nazanin" panose="00000400000000000000" pitchFamily="2" charset="-78"/>
              </a:rPr>
              <a:t>سایت </a:t>
            </a:r>
            <a:r>
              <a:rPr lang="en-US" sz="3600" dirty="0">
                <a:latin typeface="Arial Black" panose="020B0A04020102020204" pitchFamily="34" charset="0"/>
                <a:ea typeface="Calibri" panose="020F0502020204030204" pitchFamily="34" charset="0"/>
                <a:cs typeface="B Nazanin" panose="00000400000000000000" pitchFamily="2" charset="-78"/>
              </a:rPr>
              <a:t>www. Ntsw.ir </a:t>
            </a:r>
            <a:r>
              <a:rPr lang="fa-IR" sz="3600" dirty="0">
                <a:latin typeface="Arial Black" panose="020B0A04020102020204" pitchFamily="34" charset="0"/>
                <a:ea typeface="Calibri" panose="020F0502020204030204" pitchFamily="34" charset="0"/>
                <a:cs typeface="B Nazanin" panose="00000400000000000000" pitchFamily="2" charset="-78"/>
              </a:rPr>
              <a:t> انجام می دهند</a:t>
            </a:r>
            <a:endParaRPr lang="en-US" sz="4000" dirty="0"/>
          </a:p>
        </p:txBody>
      </p:sp>
    </p:spTree>
    <p:extLst>
      <p:ext uri="{BB962C8B-B14F-4D97-AF65-F5344CB8AC3E}">
        <p14:creationId xmlns:p14="http://schemas.microsoft.com/office/powerpoint/2010/main" val="17355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491034"/>
            <a:ext cx="7704856" cy="5291705"/>
          </a:xfrm>
          <a:prstGeom prst="rect">
            <a:avLst/>
          </a:prstGeom>
        </p:spPr>
        <p:txBody>
          <a:bodyPr wrap="square">
            <a:spAutoFit/>
          </a:bodyPr>
          <a:lstStyle/>
          <a:p>
            <a:pPr marL="228600" algn="just">
              <a:lnSpc>
                <a:spcPct val="115000"/>
              </a:lnSpc>
              <a:spcAft>
                <a:spcPts val="800"/>
              </a:spcAft>
            </a:pPr>
            <a:r>
              <a:rPr lang="fa-IR" sz="2400" b="1" dirty="0">
                <a:latin typeface="Arial Black" panose="020B0A04020102020204" pitchFamily="34" charset="0"/>
                <a:ea typeface="Calibri" panose="020F0502020204030204" pitchFamily="34" charset="0"/>
                <a:cs typeface="B Nazanin" panose="00000400000000000000" pitchFamily="2" charset="-78"/>
              </a:rPr>
              <a:t>سامانه جامع تجارت ایران به دو زیرسامانه و سه سامانه جانبی قابل تقسیم است</a:t>
            </a:r>
            <a:r>
              <a:rPr lang="en-US" sz="2400" b="1" dirty="0">
                <a:latin typeface="Arial Black" panose="020B0A04020102020204" pitchFamily="34" charset="0"/>
                <a:ea typeface="Calibri" panose="020F0502020204030204" pitchFamily="34" charset="0"/>
                <a:cs typeface="B Nazanin" panose="00000400000000000000" pitchFamily="2" charset="-78"/>
              </a:rPr>
              <a:t>:</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Wingdings" panose="05000000000000000000" pitchFamily="2" charset="2"/>
              <a:buChar char=""/>
            </a:pPr>
            <a:r>
              <a:rPr lang="fa-IR" sz="2400" dirty="0">
                <a:latin typeface="Arial Black" panose="020B0A04020102020204" pitchFamily="34" charset="0"/>
                <a:ea typeface="Calibri" panose="020F0502020204030204" pitchFamily="34" charset="0"/>
                <a:cs typeface="B Nazanin" panose="00000400000000000000" pitchFamily="2" charset="-78"/>
              </a:rPr>
              <a:t>زیرسامانه حوزه تجارت داخلی: مدیریت کلیه امور مرتبط با انتقال مالکیت، مکان و نگهداری در حوزه کالای هدف</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Wingdings" panose="05000000000000000000" pitchFamily="2" charset="2"/>
              <a:buChar char=""/>
            </a:pPr>
            <a:r>
              <a:rPr lang="fa-IR" sz="2400" dirty="0">
                <a:latin typeface="Arial Black" panose="020B0A04020102020204" pitchFamily="34" charset="0"/>
                <a:ea typeface="Calibri" panose="020F0502020204030204" pitchFamily="34" charset="0"/>
                <a:cs typeface="B Nazanin" panose="00000400000000000000" pitchFamily="2" charset="-78"/>
              </a:rPr>
              <a:t>زیرسامانه حوزه تجارت فرامرزی: مشاهده و پیگیری و جلوگیری از ورود تکراری اطلاعات کلیه فعالیت‌های مرتبط با امور بانکی و بیمه‌ای، حمل‌ونقل، اخذ مجوزها و امور گمرکی</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Wingdings" panose="05000000000000000000" pitchFamily="2" charset="2"/>
              <a:buChar char=""/>
            </a:pPr>
            <a:r>
              <a:rPr lang="fa-IR" sz="2400" dirty="0">
                <a:latin typeface="Arial Black" panose="020B0A04020102020204" pitchFamily="34" charset="0"/>
                <a:ea typeface="Calibri" panose="020F0502020204030204" pitchFamily="34" charset="0"/>
                <a:cs typeface="B Nazanin" panose="00000400000000000000" pitchFamily="2" charset="-78"/>
              </a:rPr>
              <a:t>سامانه جانبی رهگیری: مدیریت شناسه‌های رهگیری و پاسخ به استعلام‌های مرتبط</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Wingdings" panose="05000000000000000000" pitchFamily="2" charset="2"/>
              <a:buChar char=""/>
            </a:pPr>
            <a:r>
              <a:rPr lang="fa-IR" sz="2400" dirty="0">
                <a:latin typeface="Arial Black" panose="020B0A04020102020204" pitchFamily="34" charset="0"/>
                <a:ea typeface="Calibri" panose="020F0502020204030204" pitchFamily="34" charset="0"/>
                <a:cs typeface="B Nazanin" panose="00000400000000000000" pitchFamily="2" charset="-78"/>
              </a:rPr>
              <a:t>سامانه جانبی شناسه کالا: ثبت اطلاعات شناسه کالا و شناسه مرتبط</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Wingdings" panose="05000000000000000000" pitchFamily="2" charset="2"/>
              <a:buChar char=""/>
            </a:pPr>
            <a:r>
              <a:rPr lang="fa-IR" sz="2400" dirty="0">
                <a:latin typeface="Arial Black" panose="020B0A04020102020204" pitchFamily="34" charset="0"/>
                <a:ea typeface="Calibri" panose="020F0502020204030204" pitchFamily="34" charset="0"/>
                <a:cs typeface="B Nazanin" panose="00000400000000000000" pitchFamily="2" charset="-78"/>
              </a:rPr>
              <a:t>سامانه جانبی جامع انبارها: مدیریت ورود و خروج کالا از مراکز نگهداری در حوزه کالای هدف</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2190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5109" y="1268760"/>
            <a:ext cx="3602268" cy="584775"/>
          </a:xfrm>
          <a:prstGeom prst="rect">
            <a:avLst/>
          </a:prstGeom>
        </p:spPr>
        <p:txBody>
          <a:bodyPr wrap="none">
            <a:spAutoFit/>
          </a:bodyPr>
          <a:lstStyle/>
          <a:p>
            <a:r>
              <a:rPr lang="fa-IR" sz="3200" dirty="0">
                <a:solidFill>
                  <a:srgbClr val="FF0000"/>
                </a:solidFill>
                <a:latin typeface="Arial Black" panose="020B0A04020102020204" pitchFamily="34" charset="0"/>
                <a:ea typeface="Calibri" panose="020F0502020204030204" pitchFamily="34" charset="0"/>
                <a:cs typeface="B Nazanin" panose="00000400000000000000" pitchFamily="2" charset="-78"/>
              </a:rPr>
              <a:t>مزایای سامانه جامع </a:t>
            </a:r>
            <a:r>
              <a:rPr lang="fa-IR" sz="3200" dirty="0" smtClean="0">
                <a:solidFill>
                  <a:srgbClr val="FF0000"/>
                </a:solidFill>
                <a:latin typeface="Arial Black" panose="020B0A04020102020204" pitchFamily="34" charset="0"/>
                <a:ea typeface="Calibri" panose="020F0502020204030204" pitchFamily="34" charset="0"/>
                <a:cs typeface="B Nazanin" panose="00000400000000000000" pitchFamily="2" charset="-78"/>
              </a:rPr>
              <a:t>تجارت</a:t>
            </a:r>
            <a:r>
              <a:rPr lang="en-US" dirty="0" smtClean="0">
                <a:solidFill>
                  <a:srgbClr val="FF0000"/>
                </a:solidFill>
                <a:latin typeface="Arial Black" panose="020B0A04020102020204" pitchFamily="34" charset="0"/>
                <a:ea typeface="Calibri" panose="020F0502020204030204" pitchFamily="34" charset="0"/>
                <a:cs typeface="B Nazanin" panose="00000400000000000000" pitchFamily="2" charset="-78"/>
              </a:rPr>
              <a:t>:</a:t>
            </a:r>
            <a:endParaRPr lang="en-US" dirty="0">
              <a:solidFill>
                <a:srgbClr val="FF0000"/>
              </a:solidFill>
            </a:endParaRPr>
          </a:p>
        </p:txBody>
      </p:sp>
      <p:sp>
        <p:nvSpPr>
          <p:cNvPr id="3" name="Rectangle 2"/>
          <p:cNvSpPr/>
          <p:nvPr/>
        </p:nvSpPr>
        <p:spPr>
          <a:xfrm>
            <a:off x="899592" y="2132856"/>
            <a:ext cx="7127785" cy="2208810"/>
          </a:xfrm>
          <a:prstGeom prst="rect">
            <a:avLst/>
          </a:prstGeom>
        </p:spPr>
        <p:txBody>
          <a:bodyPr wrap="square">
            <a:spAutoFit/>
          </a:bodyPr>
          <a:lstStyle/>
          <a:p>
            <a:pPr marL="342900" lvl="0" indent="-342900" algn="just">
              <a:lnSpc>
                <a:spcPct val="115000"/>
              </a:lnSpc>
              <a:spcAft>
                <a:spcPts val="800"/>
              </a:spcAft>
              <a:buSzPts val="1000"/>
              <a:buFont typeface="Wingdings" panose="05000000000000000000" pitchFamily="2" charset="2"/>
              <a:buChar char=""/>
              <a:tabLst>
                <a:tab pos="457200" algn="l"/>
              </a:tabLst>
            </a:pPr>
            <a:r>
              <a:rPr lang="fa-IR" sz="2400" dirty="0">
                <a:latin typeface="Arial Black" panose="020B0A04020102020204" pitchFamily="34" charset="0"/>
                <a:ea typeface="Calibri" panose="020F0502020204030204" pitchFamily="34" charset="0"/>
                <a:cs typeface="B Nazanin" panose="00000400000000000000" pitchFamily="2" charset="-78"/>
              </a:rPr>
              <a:t>تخصیص مؤثر و کارآمد منابع دولتی</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SzPts val="1000"/>
              <a:buFont typeface="Wingdings" panose="05000000000000000000" pitchFamily="2" charset="2"/>
              <a:buChar char=""/>
              <a:tabLst>
                <a:tab pos="457200" algn="l"/>
              </a:tabLst>
            </a:pPr>
            <a:r>
              <a:rPr lang="fa-IR" sz="2800" dirty="0">
                <a:latin typeface="Arial Black" panose="020B0A04020102020204" pitchFamily="34" charset="0"/>
                <a:ea typeface="Calibri" panose="020F0502020204030204" pitchFamily="34" charset="0"/>
                <a:cs typeface="B Nazanin" panose="00000400000000000000" pitchFamily="2" charset="-78"/>
              </a:rPr>
              <a:t>اصلاح و بهینه‌سازی در منابع درآمد دولتی</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SzPts val="1000"/>
              <a:buFont typeface="Wingdings" panose="05000000000000000000" pitchFamily="2" charset="2"/>
              <a:buChar char=""/>
              <a:tabLst>
                <a:tab pos="457200" algn="l"/>
              </a:tabLst>
            </a:pPr>
            <a:r>
              <a:rPr lang="fa-IR" sz="2800" dirty="0">
                <a:latin typeface="Arial Black" panose="020B0A04020102020204" pitchFamily="34" charset="0"/>
                <a:ea typeface="Calibri" panose="020F0502020204030204" pitchFamily="34" charset="0"/>
                <a:cs typeface="B Nazanin" panose="00000400000000000000" pitchFamily="2" charset="-78"/>
              </a:rPr>
              <a:t>افزایش امنیت، کاهش فساد و شفافیت در امور تجارت </a:t>
            </a:r>
            <a:r>
              <a:rPr lang="fa-IR" sz="2800" dirty="0" smtClean="0">
                <a:latin typeface="Arial Black" panose="020B0A04020102020204" pitchFamily="34" charset="0"/>
                <a:ea typeface="Calibri" panose="020F0502020204030204" pitchFamily="34" charset="0"/>
                <a:cs typeface="B Nazanin" panose="00000400000000000000" pitchFamily="2" charset="-78"/>
              </a:rPr>
              <a:t>بین‌الملل</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539552" y="4509120"/>
            <a:ext cx="7487825" cy="2099036"/>
          </a:xfrm>
          <a:prstGeom prst="rect">
            <a:avLst/>
          </a:prstGeom>
        </p:spPr>
        <p:txBody>
          <a:bodyPr wrap="square">
            <a:spAutoFit/>
          </a:bodyPr>
          <a:lstStyle/>
          <a:p>
            <a:pPr marL="342900" lvl="0" indent="-342900" algn="just">
              <a:lnSpc>
                <a:spcPct val="115000"/>
              </a:lnSpc>
              <a:spcAft>
                <a:spcPts val="800"/>
              </a:spcAft>
              <a:buSzPts val="1000"/>
              <a:buFont typeface="Wingdings" panose="05000000000000000000" pitchFamily="2" charset="2"/>
              <a:buChar char=""/>
              <a:tabLst>
                <a:tab pos="457200" algn="l"/>
              </a:tabLst>
            </a:pPr>
            <a:r>
              <a:rPr lang="fa-IR" sz="2400" dirty="0">
                <a:latin typeface="Arial Black" panose="020B0A04020102020204" pitchFamily="34" charset="0"/>
                <a:ea typeface="Calibri" panose="020F0502020204030204" pitchFamily="34" charset="0"/>
                <a:cs typeface="B Nazanin" panose="00000400000000000000" pitchFamily="2" charset="-78"/>
              </a:rPr>
              <a:t>کاهش هزینه‌ها به‌واسطه کاهش زمان انجام امور</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SzPts val="1000"/>
              <a:buFont typeface="Wingdings" panose="05000000000000000000" pitchFamily="2" charset="2"/>
              <a:buChar char=""/>
              <a:tabLst>
                <a:tab pos="457200" algn="l"/>
              </a:tabLst>
            </a:pPr>
            <a:r>
              <a:rPr lang="fa-IR" sz="2400" dirty="0">
                <a:latin typeface="Arial Black" panose="020B0A04020102020204" pitchFamily="34" charset="0"/>
                <a:ea typeface="Calibri" panose="020F0502020204030204" pitchFamily="34" charset="0"/>
                <a:cs typeface="B Nazanin" panose="00000400000000000000" pitchFamily="2" charset="-78"/>
              </a:rPr>
              <a:t>تسهیل و تسریع در انجام امور مربوط به اظهار و ترخیص کالا از گمرک</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SzPts val="1000"/>
              <a:buFont typeface="Wingdings" panose="05000000000000000000" pitchFamily="2" charset="2"/>
              <a:buChar char=""/>
              <a:tabLst>
                <a:tab pos="457200" algn="l"/>
              </a:tabLst>
            </a:pPr>
            <a:r>
              <a:rPr lang="fa-IR" sz="2400" dirty="0">
                <a:latin typeface="Arial Black" panose="020B0A04020102020204" pitchFamily="34" charset="0"/>
                <a:ea typeface="Calibri" panose="020F0502020204030204" pitchFamily="34" charset="0"/>
                <a:cs typeface="B Nazanin" panose="00000400000000000000" pitchFamily="2" charset="-78"/>
              </a:rPr>
              <a:t>تخصیص کارآمد منابع</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SzPts val="1000"/>
              <a:buFont typeface="Wingdings" panose="05000000000000000000" pitchFamily="2" charset="2"/>
              <a:buChar char=""/>
              <a:tabLst>
                <a:tab pos="457200" algn="l"/>
              </a:tabLst>
            </a:pPr>
            <a:r>
              <a:rPr lang="fa-IR" sz="2400" dirty="0">
                <a:latin typeface="Arial Black" panose="020B0A04020102020204" pitchFamily="34" charset="0"/>
                <a:ea typeface="Calibri" panose="020F0502020204030204" pitchFamily="34" charset="0"/>
                <a:cs typeface="B Nazanin" panose="00000400000000000000" pitchFamily="2" charset="-78"/>
              </a:rPr>
              <a:t>افزایش شفافیت برای استفاده‌کنندگان این سیستم</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0204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32656"/>
            <a:ext cx="5760640" cy="6624736"/>
          </a:xfrm>
          <a:prstGeom prst="rect">
            <a:avLst/>
          </a:prstGeom>
        </p:spPr>
      </p:pic>
    </p:spTree>
    <p:extLst>
      <p:ext uri="{BB962C8B-B14F-4D97-AF65-F5344CB8AC3E}">
        <p14:creationId xmlns:p14="http://schemas.microsoft.com/office/powerpoint/2010/main" val="261677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00300" y="928687"/>
            <a:ext cx="4343400" cy="5000625"/>
          </a:xfrm>
          <a:prstGeom prst="rect">
            <a:avLst/>
          </a:prstGeom>
        </p:spPr>
      </p:pic>
    </p:spTree>
    <p:extLst>
      <p:ext uri="{BB962C8B-B14F-4D97-AF65-F5344CB8AC3E}">
        <p14:creationId xmlns:p14="http://schemas.microsoft.com/office/powerpoint/2010/main" val="2004871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7664" y="800100"/>
            <a:ext cx="5196036" cy="5653236"/>
          </a:xfrm>
          <a:prstGeom prst="rect">
            <a:avLst/>
          </a:prstGeom>
        </p:spPr>
      </p:pic>
    </p:spTree>
    <p:extLst>
      <p:ext uri="{BB962C8B-B14F-4D97-AF65-F5344CB8AC3E}">
        <p14:creationId xmlns:p14="http://schemas.microsoft.com/office/powerpoint/2010/main" val="3060504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4525" y="966787"/>
            <a:ext cx="5314950" cy="4924425"/>
          </a:xfrm>
          <a:prstGeom prst="rect">
            <a:avLst/>
          </a:prstGeom>
        </p:spPr>
      </p:pic>
    </p:spTree>
    <p:extLst>
      <p:ext uri="{BB962C8B-B14F-4D97-AF65-F5344CB8AC3E}">
        <p14:creationId xmlns:p14="http://schemas.microsoft.com/office/powerpoint/2010/main" val="3424512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714356"/>
            <a:ext cx="8001056" cy="1361911"/>
          </a:xfrm>
          <a:prstGeom prst="rect">
            <a:avLst/>
          </a:prstGeom>
        </p:spPr>
        <p:txBody>
          <a:bodyPr wrap="square">
            <a:spAutoFit/>
          </a:bodyPr>
          <a:lstStyle/>
          <a:p>
            <a:pPr algn="ctr">
              <a:lnSpc>
                <a:spcPct val="150000"/>
              </a:lnSpc>
              <a:defRPr/>
            </a:pPr>
            <a:r>
              <a:rPr lang="fa-IR" sz="6000" b="1" dirty="0" smtClean="0">
                <a:solidFill>
                  <a:srgbClr val="002060"/>
                </a:solidFill>
                <a:cs typeface="B Titr" pitchFamily="2" charset="-78"/>
              </a:rPr>
              <a:t>از حسن دقت شما متشکرم</a:t>
            </a:r>
            <a:endParaRPr lang="fa-IR" sz="6000" b="1" dirty="0">
              <a:solidFill>
                <a:srgbClr val="002060"/>
              </a:solidFill>
              <a:cs typeface="B Titr" pitchFamily="2" charset="-78"/>
            </a:endParaRPr>
          </a:p>
        </p:txBody>
      </p:sp>
      <p:sp>
        <p:nvSpPr>
          <p:cNvPr id="4" name="Action Button: Back or Previous 3">
            <a:hlinkClick r:id="" action="ppaction://noaction" highlightClick="1"/>
            <a:hlinkHover r:id="" action="ppaction://noaction"/>
          </p:cNvPr>
          <p:cNvSpPr/>
          <p:nvPr/>
        </p:nvSpPr>
        <p:spPr bwMode="auto">
          <a:xfrm flipH="1">
            <a:off x="106041" y="6572986"/>
            <a:ext cx="345712" cy="255772"/>
          </a:xfrm>
          <a:prstGeom prst="actionButtonBackPrevious">
            <a:avLst/>
          </a:prstGeom>
          <a:solidFill>
            <a:srgbClr val="FFCC66"/>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endParaRPr>
          </a:p>
        </p:txBody>
      </p:sp>
      <p:sp>
        <p:nvSpPr>
          <p:cNvPr id="3" name="Rectangle 2"/>
          <p:cNvSpPr/>
          <p:nvPr/>
        </p:nvSpPr>
        <p:spPr>
          <a:xfrm>
            <a:off x="1475656" y="2090172"/>
            <a:ext cx="6552728" cy="2763834"/>
          </a:xfrm>
          <a:prstGeom prst="rect">
            <a:avLst/>
          </a:prstGeom>
        </p:spPr>
        <p:txBody>
          <a:bodyPr wrap="square">
            <a:spAutoFit/>
          </a:bodyPr>
          <a:lstStyle/>
          <a:p>
            <a:pPr lvl="0" algn="ctr">
              <a:lnSpc>
                <a:spcPct val="200000"/>
              </a:lnSpc>
              <a:spcBef>
                <a:spcPct val="20000"/>
              </a:spcBef>
              <a:buClr>
                <a:srgbClr val="0BD0D9"/>
              </a:buClr>
              <a:buSzPct val="95000"/>
            </a:pPr>
            <a:r>
              <a:rPr lang="fa-IR" sz="2800" b="1" dirty="0">
                <a:solidFill>
                  <a:srgbClr val="003300"/>
                </a:solidFill>
                <a:ea typeface="Calibri"/>
                <a:cs typeface="B Titr"/>
              </a:rPr>
              <a:t>((سازمان صنعت،معدن و تجارت خراسان رضوی))</a:t>
            </a:r>
            <a:r>
              <a:rPr lang="en-US" sz="1200" b="1" dirty="0">
                <a:solidFill>
                  <a:srgbClr val="003300"/>
                </a:solidFill>
                <a:ea typeface="Calibri"/>
                <a:cs typeface="Arial"/>
              </a:rPr>
              <a:t/>
            </a:r>
            <a:br>
              <a:rPr lang="en-US" sz="1200" b="1" dirty="0">
                <a:solidFill>
                  <a:srgbClr val="003300"/>
                </a:solidFill>
                <a:ea typeface="Calibri"/>
                <a:cs typeface="Arial"/>
              </a:rPr>
            </a:br>
            <a:r>
              <a:rPr lang="fa-IR" sz="2800" b="1" dirty="0">
                <a:solidFill>
                  <a:srgbClr val="003300"/>
                </a:solidFill>
                <a:ea typeface="Calibri"/>
                <a:cs typeface="B Titr"/>
              </a:rPr>
              <a:t>معاونت نظارت و بازرسی </a:t>
            </a:r>
            <a:endParaRPr lang="fa-IR" sz="2800" b="1" dirty="0" smtClean="0">
              <a:solidFill>
                <a:srgbClr val="003300"/>
              </a:solidFill>
              <a:ea typeface="Calibri"/>
              <a:cs typeface="B Titr"/>
            </a:endParaRPr>
          </a:p>
          <a:p>
            <a:pPr lvl="0" algn="ctr">
              <a:lnSpc>
                <a:spcPct val="200000"/>
              </a:lnSpc>
              <a:spcBef>
                <a:spcPct val="20000"/>
              </a:spcBef>
              <a:buClr>
                <a:srgbClr val="0BD0D9"/>
              </a:buClr>
              <a:buSzPct val="95000"/>
            </a:pPr>
            <a:r>
              <a:rPr lang="fa-IR" sz="2800" b="1" dirty="0" smtClean="0">
                <a:solidFill>
                  <a:srgbClr val="003300"/>
                </a:solidFill>
                <a:ea typeface="Calibri"/>
                <a:cs typeface="B Titr"/>
              </a:rPr>
              <a:t>معاونت امور بازرگانی و توسعه تجارت</a:t>
            </a:r>
            <a:endParaRPr lang="en-US" sz="6000" b="1" dirty="0">
              <a:solidFill>
                <a:srgbClr val="003300"/>
              </a:solidFill>
              <a:ea typeface="Calibri"/>
              <a:cs typeface="B Titr"/>
            </a:endParaRPr>
          </a:p>
        </p:txBody>
      </p:sp>
    </p:spTree>
    <p:extLst>
      <p:ext uri="{BB962C8B-B14F-4D97-AF65-F5344CB8AC3E}">
        <p14:creationId xmlns:p14="http://schemas.microsoft.com/office/powerpoint/2010/main" val="123549909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1650" y="980728"/>
            <a:ext cx="5688880" cy="2092881"/>
          </a:xfrm>
          <a:prstGeom prst="rect">
            <a:avLst/>
          </a:prstGeom>
          <a:solidFill>
            <a:schemeClr val="accent1">
              <a:lumMod val="20000"/>
              <a:lumOff val="80000"/>
            </a:schemeClr>
          </a:solidFill>
        </p:spPr>
        <p:txBody>
          <a:bodyPr wrap="square">
            <a:spAutoFit/>
          </a:bodyPr>
          <a:lstStyle/>
          <a:p>
            <a:pPr algn="justLow" rtl="1"/>
            <a:r>
              <a:rPr lang="fa-IR" dirty="0">
                <a:cs typeface="B Yekan" panose="00000400000000000000" pitchFamily="2" charset="-78"/>
              </a:rPr>
              <a:t>یک سامانه عملیاتی است که اطلاعات مکانی،مقدار،نوع و مالکیت کالا را مشخص کرده تا نسبت به شناسایی و نظارت بر موجودی انبارها به صورت سیستمی و هوشمند اقدام نماید</a:t>
            </a:r>
          </a:p>
        </p:txBody>
      </p:sp>
      <p:grpSp>
        <p:nvGrpSpPr>
          <p:cNvPr id="5" name="Group 4"/>
          <p:cNvGrpSpPr/>
          <p:nvPr/>
        </p:nvGrpSpPr>
        <p:grpSpPr>
          <a:xfrm rot="3434170">
            <a:off x="3487156" y="3802105"/>
            <a:ext cx="1809645" cy="462372"/>
            <a:chOff x="1495969" y="3197155"/>
            <a:chExt cx="874034" cy="231845"/>
          </a:xfrm>
        </p:grpSpPr>
        <p:sp>
          <p:nvSpPr>
            <p:cNvPr id="6" name="Oval 5"/>
            <p:cNvSpPr/>
            <p:nvPr/>
          </p:nvSpPr>
          <p:spPr>
            <a:xfrm>
              <a:off x="2138414" y="3197155"/>
              <a:ext cx="231589" cy="23184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6"/>
            <p:cNvSpPr/>
            <p:nvPr/>
          </p:nvSpPr>
          <p:spPr>
            <a:xfrm>
              <a:off x="1909245" y="3255192"/>
              <a:ext cx="115794" cy="11577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7"/>
            <p:cNvSpPr/>
            <p:nvPr/>
          </p:nvSpPr>
          <p:spPr>
            <a:xfrm>
              <a:off x="1701752" y="3255192"/>
              <a:ext cx="115794" cy="11577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8"/>
            <p:cNvSpPr/>
            <p:nvPr/>
          </p:nvSpPr>
          <p:spPr>
            <a:xfrm>
              <a:off x="1495969" y="3255192"/>
              <a:ext cx="115794" cy="11577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7" name="Title 1"/>
          <p:cNvSpPr>
            <a:spLocks noGrp="1"/>
          </p:cNvSpPr>
          <p:nvPr>
            <p:ph type="title"/>
          </p:nvPr>
        </p:nvSpPr>
        <p:spPr>
          <a:xfrm>
            <a:off x="3979634" y="0"/>
            <a:ext cx="4686300" cy="886695"/>
          </a:xfrm>
        </p:spPr>
        <p:txBody>
          <a:bodyPr>
            <a:noAutofit/>
          </a:bodyPr>
          <a:lstStyle/>
          <a:p>
            <a:pPr algn="r"/>
            <a:r>
              <a:rPr lang="fa-IR" sz="2100" dirty="0">
                <a:solidFill>
                  <a:srgbClr val="0070C0"/>
                </a:solidFill>
                <a:cs typeface="B Titr" panose="00000700000000000000" pitchFamily="2" charset="-78"/>
              </a:rPr>
              <a:t>تعریف </a:t>
            </a:r>
            <a:r>
              <a:rPr lang="fa-IR" sz="2100" dirty="0" smtClean="0">
                <a:solidFill>
                  <a:srgbClr val="0070C0"/>
                </a:solidFill>
                <a:cs typeface="B Titr" panose="00000700000000000000" pitchFamily="2" charset="-78"/>
              </a:rPr>
              <a:t>سامانه جامع انبارها و مراکز نگهداری کالا:</a:t>
            </a:r>
            <a:endParaRPr lang="en-US" sz="2100" dirty="0">
              <a:solidFill>
                <a:srgbClr val="0070C0"/>
              </a:solidFill>
              <a:cs typeface="B Titr" panose="00000700000000000000" pitchFamily="2" charset="-78"/>
            </a:endParaRPr>
          </a:p>
        </p:txBody>
      </p:sp>
      <p:sp>
        <p:nvSpPr>
          <p:cNvPr id="2" name="Hexagon 1"/>
          <p:cNvSpPr/>
          <p:nvPr/>
        </p:nvSpPr>
        <p:spPr>
          <a:xfrm>
            <a:off x="5298152" y="3391260"/>
            <a:ext cx="1296144" cy="1265738"/>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600" dirty="0">
                <a:cs typeface="B Nazanin" pitchFamily="2" charset="-78"/>
              </a:rPr>
              <a:t>آگاهی از نوع کالای وارد و خارج شده از </a:t>
            </a:r>
            <a:r>
              <a:rPr lang="fa-IR" dirty="0">
                <a:cs typeface="B Nazanin" pitchFamily="2" charset="-78"/>
              </a:rPr>
              <a:t>انبارها</a:t>
            </a:r>
          </a:p>
        </p:txBody>
      </p:sp>
      <p:sp>
        <p:nvSpPr>
          <p:cNvPr id="18" name="Hexagon 17"/>
          <p:cNvSpPr/>
          <p:nvPr/>
        </p:nvSpPr>
        <p:spPr>
          <a:xfrm>
            <a:off x="7308304" y="3440704"/>
            <a:ext cx="1296144" cy="1265738"/>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a:t>ثبت مشخصات مالک کالا</a:t>
            </a:r>
          </a:p>
        </p:txBody>
      </p:sp>
      <p:sp>
        <p:nvSpPr>
          <p:cNvPr id="19" name="Hexagon 18"/>
          <p:cNvSpPr/>
          <p:nvPr/>
        </p:nvSpPr>
        <p:spPr>
          <a:xfrm>
            <a:off x="5292080" y="4691554"/>
            <a:ext cx="1296144" cy="1265738"/>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a:t>شناسایی مبادی و مقاصد حمل بار </a:t>
            </a:r>
          </a:p>
        </p:txBody>
      </p:sp>
      <p:sp>
        <p:nvSpPr>
          <p:cNvPr id="20" name="Hexagon 19"/>
          <p:cNvSpPr/>
          <p:nvPr/>
        </p:nvSpPr>
        <p:spPr>
          <a:xfrm>
            <a:off x="6300192" y="4062229"/>
            <a:ext cx="1296144" cy="1265738"/>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a:t>اهداف</a:t>
            </a:r>
          </a:p>
        </p:txBody>
      </p:sp>
      <p:sp>
        <p:nvSpPr>
          <p:cNvPr id="21" name="Hexagon 20"/>
          <p:cNvSpPr/>
          <p:nvPr/>
        </p:nvSpPr>
        <p:spPr>
          <a:xfrm>
            <a:off x="6281544" y="5339311"/>
            <a:ext cx="1296144" cy="1265738"/>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400" dirty="0">
                <a:cs typeface="B Nazanin" pitchFamily="2" charset="-78"/>
              </a:rPr>
              <a:t>آگاهی از میزان کالاهای وارد و خارج شده از انبار</a:t>
            </a:r>
          </a:p>
        </p:txBody>
      </p:sp>
      <p:sp>
        <p:nvSpPr>
          <p:cNvPr id="22" name="Hexagon 21"/>
          <p:cNvSpPr/>
          <p:nvPr/>
        </p:nvSpPr>
        <p:spPr>
          <a:xfrm>
            <a:off x="7287736" y="4706442"/>
            <a:ext cx="1296144" cy="1265738"/>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600" dirty="0">
                <a:cs typeface="B Nazanin" pitchFamily="2" charset="-78"/>
              </a:rPr>
              <a:t>هوشمند سازی کل فرآیند ذخیره سازی کالا</a:t>
            </a:r>
          </a:p>
        </p:txBody>
      </p:sp>
      <p:sp>
        <p:nvSpPr>
          <p:cNvPr id="23" name="Hexagon 22"/>
          <p:cNvSpPr/>
          <p:nvPr/>
        </p:nvSpPr>
        <p:spPr>
          <a:xfrm>
            <a:off x="6323072" y="2780433"/>
            <a:ext cx="1296144" cy="1265738"/>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a:t>انبارها و مراکز نگهداری کالا</a:t>
            </a:r>
          </a:p>
        </p:txBody>
      </p:sp>
    </p:spTree>
    <p:extLst>
      <p:ext uri="{BB962C8B-B14F-4D97-AF65-F5344CB8AC3E}">
        <p14:creationId xmlns:p14="http://schemas.microsoft.com/office/powerpoint/2010/main" val="218959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332656"/>
            <a:ext cx="8229600" cy="1080120"/>
          </a:xfrm>
        </p:spPr>
        <p:txBody>
          <a:bodyPr>
            <a:normAutofit/>
          </a:bodyPr>
          <a:lstStyle/>
          <a:p>
            <a:pPr algn="r"/>
            <a:r>
              <a:rPr lang="fa-IR" sz="4000" dirty="0" smtClean="0">
                <a:solidFill>
                  <a:srgbClr val="FF0000"/>
                </a:solidFill>
                <a:cs typeface="B Titr" pitchFamily="2" charset="-78"/>
              </a:rPr>
              <a:t>تعریف انبار و واحد های نگهداری کالا :</a:t>
            </a:r>
            <a:endParaRPr lang="en-US" sz="4000" dirty="0">
              <a:solidFill>
                <a:srgbClr val="FF0000"/>
              </a:solidFill>
              <a:cs typeface="B Titr" pitchFamily="2" charset="-78"/>
            </a:endParaRPr>
          </a:p>
        </p:txBody>
      </p:sp>
      <p:sp>
        <p:nvSpPr>
          <p:cNvPr id="4" name="Content Placeholder 3"/>
          <p:cNvSpPr>
            <a:spLocks noGrp="1"/>
          </p:cNvSpPr>
          <p:nvPr>
            <p:ph idx="1"/>
          </p:nvPr>
        </p:nvSpPr>
        <p:spPr/>
        <p:txBody>
          <a:bodyPr/>
          <a:lstStyle/>
          <a:p>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885698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090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8650" y="152400"/>
            <a:ext cx="7886700" cy="613532"/>
          </a:xfrm>
          <a:prstGeom prst="rect">
            <a:avLst/>
          </a:prstGeom>
        </p:spPr>
        <p:txBody>
          <a:bodyPr vert="horz" lIns="68580" tIns="34290" rIns="68580" bIns="3429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a-IR" sz="2800" dirty="0" smtClean="0">
                <a:solidFill>
                  <a:srgbClr val="FF0000"/>
                </a:solidFill>
                <a:cs typeface="B Titr" panose="00000700000000000000" pitchFamily="2" charset="-78"/>
              </a:rPr>
              <a:t>ضمانت های اجرایی</a:t>
            </a:r>
            <a:endParaRPr lang="fa-IR" sz="2800" dirty="0">
              <a:solidFill>
                <a:srgbClr val="FF0000"/>
              </a:solidFill>
              <a:cs typeface="B Titr" panose="00000700000000000000" pitchFamily="2" charset="-78"/>
            </a:endParaRPr>
          </a:p>
        </p:txBody>
      </p:sp>
      <p:sp>
        <p:nvSpPr>
          <p:cNvPr id="6" name="TextBox 5"/>
          <p:cNvSpPr txBox="1"/>
          <p:nvPr/>
        </p:nvSpPr>
        <p:spPr>
          <a:xfrm>
            <a:off x="2484664" y="855702"/>
            <a:ext cx="4060371" cy="369332"/>
          </a:xfrm>
          <a:prstGeom prst="rect">
            <a:avLst/>
          </a:prstGeom>
          <a:solidFill>
            <a:srgbClr val="A3E7FF"/>
          </a:solidFill>
        </p:spPr>
        <p:txBody>
          <a:bodyPr wrap="square" rtlCol="0">
            <a:spAutoFit/>
          </a:bodyPr>
          <a:lstStyle/>
          <a:p>
            <a:pPr algn="ctr" rtl="1"/>
            <a:r>
              <a:rPr lang="fa-IR" dirty="0" smtClean="0">
                <a:cs typeface="B Titr" panose="00000700000000000000" pitchFamily="2" charset="-78"/>
              </a:rPr>
              <a:t>دستور العمل تبصره 4 ماده 18 قانون</a:t>
            </a:r>
            <a:endParaRPr lang="en-US" dirty="0">
              <a:cs typeface="B Titr" panose="00000700000000000000" pitchFamily="2" charset="-78"/>
            </a:endParaRPr>
          </a:p>
        </p:txBody>
      </p:sp>
      <p:sp>
        <p:nvSpPr>
          <p:cNvPr id="8" name="Content Placeholder 2"/>
          <p:cNvSpPr>
            <a:spLocks noGrp="1"/>
          </p:cNvSpPr>
          <p:nvPr>
            <p:ph idx="1"/>
          </p:nvPr>
        </p:nvSpPr>
        <p:spPr>
          <a:xfrm>
            <a:off x="228601" y="4419600"/>
            <a:ext cx="8686800" cy="2321768"/>
          </a:xfrm>
          <a:solidFill>
            <a:schemeClr val="accent2">
              <a:lumMod val="20000"/>
              <a:lumOff val="80000"/>
            </a:schemeClr>
          </a:solidFill>
        </p:spPr>
        <p:txBody>
          <a:bodyPr>
            <a:noAutofit/>
          </a:bodyPr>
          <a:lstStyle/>
          <a:p>
            <a:pPr marL="0" indent="0" algn="justLow" rtl="1">
              <a:lnSpc>
                <a:spcPct val="200000"/>
              </a:lnSpc>
              <a:buNone/>
            </a:pPr>
            <a:r>
              <a:rPr lang="fa-IR" sz="1600" b="1" u="sng" dirty="0" smtClean="0">
                <a:solidFill>
                  <a:srgbClr val="002060"/>
                </a:solidFill>
                <a:cs typeface="B Nazanin" pitchFamily="2" charset="-78"/>
              </a:rPr>
              <a:t>ماده 9:</a:t>
            </a:r>
            <a:endParaRPr lang="fa-IR" sz="1600" b="1" u="sng" dirty="0">
              <a:solidFill>
                <a:srgbClr val="002060"/>
              </a:solidFill>
              <a:cs typeface="B Nazanin" pitchFamily="2" charset="-78"/>
            </a:endParaRPr>
          </a:p>
          <a:p>
            <a:pPr marL="0" indent="0" algn="justLow" rtl="1">
              <a:lnSpc>
                <a:spcPct val="200000"/>
              </a:lnSpc>
              <a:buNone/>
            </a:pPr>
            <a:r>
              <a:rPr lang="fa-IR" sz="1600" b="1" dirty="0" smtClean="0">
                <a:cs typeface="B Nazanin" pitchFamily="2" charset="-78"/>
              </a:rPr>
              <a:t>نگهداری </a:t>
            </a:r>
            <a:r>
              <a:rPr lang="fa-IR" sz="1600" b="1" dirty="0">
                <a:cs typeface="B Nazanin" pitchFamily="2" charset="-78"/>
              </a:rPr>
              <a:t>کالاهای موضوع قاچاق صرفاً در انبارهای ثبت‏شده در سامانه جامع انبارها و مراکز نگهداری کالا موضوع بند (ج) فصل دوم آیین‏نامه اجرایی مواد (۵) و (۶) قانون مبارزه با قاچاق کالا و ارز موضوع تصویب نامه شماره ۴۶۴۴۳/ت۵۱۵۵۹هـ مورخ ۲۳/۴/۱۳۹۵ مجاز می‏باشد.</a:t>
            </a:r>
          </a:p>
        </p:txBody>
      </p:sp>
      <p:sp>
        <p:nvSpPr>
          <p:cNvPr id="9" name="Content Placeholder 2"/>
          <p:cNvSpPr txBox="1">
            <a:spLocks/>
          </p:cNvSpPr>
          <p:nvPr/>
        </p:nvSpPr>
        <p:spPr>
          <a:xfrm>
            <a:off x="228601" y="1352664"/>
            <a:ext cx="8686800" cy="2914536"/>
          </a:xfrm>
          <a:prstGeom prst="rect">
            <a:avLst/>
          </a:prstGeom>
          <a:solidFill>
            <a:schemeClr val="accent2">
              <a:lumMod val="20000"/>
              <a:lumOff val="80000"/>
            </a:schemeClr>
          </a:solidFill>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B Yekan" panose="00000400000000000000" pitchFamily="2" charset="-78"/>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B Yekan" panose="00000400000000000000" pitchFamily="2" charset="-78"/>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B Yekan" panose="00000400000000000000" pitchFamily="2" charset="-78"/>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B Yekan" panose="00000400000000000000" pitchFamily="2" charset="-78"/>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B Yekan" panose="00000400000000000000" pitchFamily="2" charset="-78"/>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justLow" rtl="1">
              <a:lnSpc>
                <a:spcPct val="200000"/>
              </a:lnSpc>
              <a:buNone/>
            </a:pPr>
            <a:r>
              <a:rPr lang="fa-IR" sz="1600" b="1" u="sng" dirty="0">
                <a:solidFill>
                  <a:srgbClr val="002060"/>
                </a:solidFill>
                <a:cs typeface="B Nazanin" pitchFamily="2" charset="-78"/>
              </a:rPr>
              <a:t>ماده 1:</a:t>
            </a:r>
          </a:p>
          <a:p>
            <a:pPr marL="0" indent="0" algn="justLow" rtl="1">
              <a:lnSpc>
                <a:spcPct val="200000"/>
              </a:lnSpc>
              <a:buNone/>
            </a:pPr>
            <a:r>
              <a:rPr lang="fa-IR" sz="1400" b="1" dirty="0">
                <a:cs typeface="B Nazanin" pitchFamily="2" charset="-78"/>
              </a:rPr>
              <a:t>کالای موضوع قاچاق، کالای تولید داخل یا وارداتی است </a:t>
            </a:r>
            <a:r>
              <a:rPr lang="fa-IR" sz="1400" b="1" dirty="0" smtClean="0">
                <a:cs typeface="B Nazanin" pitchFamily="2" charset="-78"/>
              </a:rPr>
              <a:t>که به صورت تجاری بر </a:t>
            </a:r>
            <a:r>
              <a:rPr lang="fa-IR" sz="1400" b="1" dirty="0">
                <a:cs typeface="B Nazanin" pitchFamily="2" charset="-78"/>
              </a:rPr>
              <a:t>خلاف </a:t>
            </a:r>
            <a:r>
              <a:rPr lang="fa-IR" sz="1400" b="1" dirty="0" smtClean="0">
                <a:cs typeface="B Nazanin" pitchFamily="2" charset="-78"/>
              </a:rPr>
              <a:t>ضوابط تعیینی دولت خرید</a:t>
            </a:r>
            <a:r>
              <a:rPr lang="fa-IR" sz="1400" b="1" dirty="0">
                <a:cs typeface="B Nazanin" pitchFamily="2" charset="-78"/>
              </a:rPr>
              <a:t>، فروش، حمل یا نگهداری شود</a:t>
            </a:r>
            <a:r>
              <a:rPr lang="fa-IR" sz="1400" b="1" dirty="0" smtClean="0">
                <a:cs typeface="B Nazanin" pitchFamily="2" charset="-78"/>
              </a:rPr>
              <a:t>. علاوه بر فرآورده های نفتی و دارویی، سایر </a:t>
            </a:r>
            <a:r>
              <a:rPr lang="fa-IR" sz="1400" b="1" dirty="0">
                <a:cs typeface="B Nazanin" pitchFamily="2" charset="-78"/>
              </a:rPr>
              <a:t>مصادیق کالاهای قاچاق مطابق ماده </a:t>
            </a:r>
            <a:r>
              <a:rPr lang="fa-IR" sz="1400" b="1" dirty="0" smtClean="0">
                <a:cs typeface="B Nazanin" pitchFamily="2" charset="-78"/>
              </a:rPr>
              <a:t>(2) </a:t>
            </a:r>
            <a:r>
              <a:rPr lang="fa-IR" sz="1400" b="1" dirty="0">
                <a:cs typeface="B Nazanin" pitchFamily="2" charset="-78"/>
              </a:rPr>
              <a:t>این دستورالعمل تعیین می‌‏شود</a:t>
            </a:r>
            <a:r>
              <a:rPr lang="fa-IR" sz="1400" b="1" dirty="0" smtClean="0">
                <a:cs typeface="B Nazanin" pitchFamily="2" charset="-78"/>
              </a:rPr>
              <a:t>.</a:t>
            </a:r>
          </a:p>
          <a:p>
            <a:pPr marL="0" indent="0" algn="justLow" rtl="1">
              <a:lnSpc>
                <a:spcPct val="200000"/>
              </a:lnSpc>
              <a:buNone/>
            </a:pPr>
            <a:r>
              <a:rPr lang="fa-IR" sz="1600" b="1" u="sng" dirty="0">
                <a:solidFill>
                  <a:srgbClr val="002060"/>
                </a:solidFill>
                <a:cs typeface="B Nazanin" pitchFamily="2" charset="-78"/>
              </a:rPr>
              <a:t>ماده 2:</a:t>
            </a:r>
          </a:p>
          <a:p>
            <a:pPr marL="0" indent="0" algn="justLow" rtl="1">
              <a:lnSpc>
                <a:spcPct val="200000"/>
              </a:lnSpc>
              <a:buNone/>
            </a:pPr>
            <a:r>
              <a:rPr lang="fa-IR" sz="1400" b="1" dirty="0" smtClean="0">
                <a:cs typeface="B Nazanin" pitchFamily="2" charset="-78"/>
              </a:rPr>
              <a:t>مصادیق </a:t>
            </a:r>
            <a:r>
              <a:rPr lang="fa-IR" sz="1400" b="1" dirty="0">
                <a:cs typeface="B Nazanin" pitchFamily="2" charset="-78"/>
              </a:rPr>
              <a:t>کالاهای موضوع قاچاق و سایر ضوابط اختصاصی هر کالا حسب مورد به پیشنهاد دستگاه مربوط و تأیید ستاد مرکزی مبارزه با قاچاق کالا و ارز تعیین می‏گردد.</a:t>
            </a:r>
          </a:p>
        </p:txBody>
      </p:sp>
    </p:spTree>
    <p:extLst>
      <p:ext uri="{BB962C8B-B14F-4D97-AF65-F5344CB8AC3E}">
        <p14:creationId xmlns:p14="http://schemas.microsoft.com/office/powerpoint/2010/main" val="157080432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randombar(horizontal)">
                                      <p:cBhvr>
                                        <p:cTn id="12" dur="500"/>
                                        <p:tgtEl>
                                          <p:spTgt spid="9">
                                            <p:bg/>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6" dur="500"/>
                                        <p:tgtEl>
                                          <p:spTgt spid="9">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500"/>
                                        <p:tgtEl>
                                          <p:spTgt spid="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bg/>
                                          </p:spTgt>
                                        </p:tgtEl>
                                        <p:attrNameLst>
                                          <p:attrName>style.visibility</p:attrName>
                                        </p:attrNameLst>
                                      </p:cBhvr>
                                      <p:to>
                                        <p:strVal val="visible"/>
                                      </p:to>
                                    </p:set>
                                    <p:animEffect transition="in" filter="randombar(horizontal)">
                                      <p:cBhvr>
                                        <p:cTn id="34" dur="500"/>
                                        <p:tgtEl>
                                          <p:spTgt spid="8">
                                            <p:bg/>
                                          </p:spTgt>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8" dur="500"/>
                                        <p:tgtEl>
                                          <p:spTgt spid="8">
                                            <p:txEl>
                                              <p:pRg st="0" end="0"/>
                                            </p:txEl>
                                          </p:spTgt>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animBg="1"/>
      <p:bldP spid="9"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8650" y="152400"/>
            <a:ext cx="7886700" cy="613532"/>
          </a:xfrm>
          <a:prstGeom prst="rect">
            <a:avLst/>
          </a:prstGeom>
        </p:spPr>
        <p:txBody>
          <a:bodyPr vert="horz" lIns="68580" tIns="34290" rIns="68580" bIns="3429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a-IR" sz="2800" dirty="0" smtClean="0">
                <a:solidFill>
                  <a:srgbClr val="FF0000"/>
                </a:solidFill>
                <a:cs typeface="B Titr" panose="00000700000000000000" pitchFamily="2" charset="-78"/>
              </a:rPr>
              <a:t>ضمانت های اجرایی</a:t>
            </a:r>
            <a:endParaRPr lang="fa-IR" sz="2800" dirty="0">
              <a:solidFill>
                <a:srgbClr val="FF0000"/>
              </a:solidFill>
              <a:cs typeface="B Titr" panose="00000700000000000000" pitchFamily="2" charset="-78"/>
            </a:endParaRPr>
          </a:p>
        </p:txBody>
      </p:sp>
      <p:sp>
        <p:nvSpPr>
          <p:cNvPr id="6" name="TextBox 5"/>
          <p:cNvSpPr txBox="1"/>
          <p:nvPr/>
        </p:nvSpPr>
        <p:spPr>
          <a:xfrm>
            <a:off x="228601" y="855582"/>
            <a:ext cx="8686799" cy="584775"/>
          </a:xfrm>
          <a:prstGeom prst="rect">
            <a:avLst/>
          </a:prstGeom>
          <a:solidFill>
            <a:srgbClr val="A3E7FF"/>
          </a:solidFill>
        </p:spPr>
        <p:txBody>
          <a:bodyPr wrap="square" rtlCol="0">
            <a:spAutoFit/>
          </a:bodyPr>
          <a:lstStyle/>
          <a:p>
            <a:pPr algn="ctr" rtl="1"/>
            <a:r>
              <a:rPr lang="fa-IR" dirty="0">
                <a:cs typeface="B Titr" panose="00000700000000000000" pitchFamily="2" charset="-78"/>
              </a:rPr>
              <a:t>ضوابط اختصاصی خرید، فروش، حمل و نگهداری کالاهای </a:t>
            </a:r>
            <a:r>
              <a:rPr lang="fa-IR" dirty="0" smtClean="0">
                <a:cs typeface="B Titr" panose="00000700000000000000" pitchFamily="2" charset="-78"/>
              </a:rPr>
              <a:t>اساسی</a:t>
            </a:r>
            <a:endParaRPr lang="en-US" dirty="0" smtClean="0">
              <a:cs typeface="B Titr" panose="00000700000000000000" pitchFamily="2" charset="-78"/>
            </a:endParaRPr>
          </a:p>
          <a:p>
            <a:pPr algn="ctr" rtl="1"/>
            <a:r>
              <a:rPr lang="fa-IR" sz="1400" dirty="0" smtClean="0">
                <a:cs typeface="B Titr" panose="00000700000000000000" pitchFamily="2" charset="-78"/>
              </a:rPr>
              <a:t>(موضوع ماده 2 دستورالعمل تبصره 4 ماده 18)</a:t>
            </a:r>
            <a:endParaRPr lang="en-US" sz="1400" dirty="0">
              <a:cs typeface="B Titr" panose="00000700000000000000" pitchFamily="2" charset="-78"/>
            </a:endParaRPr>
          </a:p>
        </p:txBody>
      </p:sp>
      <p:sp>
        <p:nvSpPr>
          <p:cNvPr id="9" name="Content Placeholder 2"/>
          <p:cNvSpPr txBox="1">
            <a:spLocks/>
          </p:cNvSpPr>
          <p:nvPr/>
        </p:nvSpPr>
        <p:spPr>
          <a:xfrm>
            <a:off x="228601" y="1600200"/>
            <a:ext cx="8686800" cy="5048136"/>
          </a:xfrm>
          <a:prstGeom prst="rect">
            <a:avLst/>
          </a:prstGeom>
          <a:solidFill>
            <a:schemeClr val="accent2">
              <a:lumMod val="20000"/>
              <a:lumOff val="80000"/>
            </a:schemeClr>
          </a:solidFill>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B Yekan" panose="00000400000000000000" pitchFamily="2" charset="-78"/>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B Yekan" panose="00000400000000000000" pitchFamily="2" charset="-78"/>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B Yekan" panose="00000400000000000000" pitchFamily="2" charset="-78"/>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B Yekan" panose="00000400000000000000" pitchFamily="2" charset="-78"/>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B Yekan" panose="00000400000000000000" pitchFamily="2" charset="-78"/>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r" rtl="1">
              <a:buNone/>
            </a:pPr>
            <a:r>
              <a:rPr lang="fa-IR" sz="2000" b="1" u="sng" dirty="0">
                <a:solidFill>
                  <a:srgbClr val="002060"/>
                </a:solidFill>
                <a:cs typeface="B Nazanin" pitchFamily="2" charset="-78"/>
              </a:rPr>
              <a:t>ماده </a:t>
            </a:r>
            <a:r>
              <a:rPr lang="fa-IR" sz="2000" b="1" u="sng" dirty="0" smtClean="0">
                <a:solidFill>
                  <a:srgbClr val="002060"/>
                </a:solidFill>
                <a:cs typeface="B Nazanin" pitchFamily="2" charset="-78"/>
              </a:rPr>
              <a:t>8:</a:t>
            </a:r>
            <a:endParaRPr lang="fa-IR" sz="2000" b="1" u="sng" dirty="0">
              <a:solidFill>
                <a:srgbClr val="002060"/>
              </a:solidFill>
              <a:cs typeface="B Nazanin" pitchFamily="2" charset="-78"/>
            </a:endParaRPr>
          </a:p>
          <a:p>
            <a:pPr marL="0" indent="0" algn="justLow" rtl="1">
              <a:lnSpc>
                <a:spcPct val="200000"/>
              </a:lnSpc>
              <a:buNone/>
            </a:pPr>
            <a:r>
              <a:rPr lang="fa-IR" sz="2000" b="1" dirty="0" smtClean="0">
                <a:cs typeface="B Nazanin" pitchFamily="2" charset="-78"/>
              </a:rPr>
              <a:t>اعضای </a:t>
            </a:r>
            <a:r>
              <a:rPr lang="fa-IR" sz="2000" b="1" dirty="0">
                <a:cs typeface="B Nazanin" pitchFamily="2" charset="-78"/>
              </a:rPr>
              <a:t>زنجیره تأمین و متولیان انبارهای کالاهای مشمول، ملزم به ثبت اطلاعات مکان</a:t>
            </a:r>
            <a:r>
              <a:rPr lang="en-US" sz="2000" b="1" dirty="0">
                <a:cs typeface="B Nazanin" pitchFamily="2" charset="-78"/>
              </a:rPr>
              <a:t>‌</a:t>
            </a:r>
            <a:r>
              <a:rPr lang="fa-IR" sz="2000" b="1" dirty="0">
                <a:cs typeface="B Nazanin" pitchFamily="2" charset="-78"/>
              </a:rPr>
              <a:t>های نگهداری کالا، اظهار موجودی اولیه کالاها و ثبت ورود و خروج کالا در سامانه جامع انبارها هستند. این اقدام برای اعضای زنجیره تأمین کالاهای مشمول مجموعه اول از طریق سامانه جامع تجارت و برای اعضای زنجیره تأمین کالاهای مشمول مجموعه دوم از طریق زیرسامانه</a:t>
            </a:r>
            <a:r>
              <a:rPr lang="en-US" sz="2000" b="1" dirty="0">
                <a:cs typeface="B Nazanin" pitchFamily="2" charset="-78"/>
              </a:rPr>
              <a:t>‌</a:t>
            </a:r>
            <a:r>
              <a:rPr lang="fa-IR" sz="2000" b="1" dirty="0">
                <a:cs typeface="B Nazanin" pitchFamily="2" charset="-78"/>
              </a:rPr>
              <a:t>های پنجره واحد کشاورزی امکان‌پذیر است</a:t>
            </a:r>
            <a:r>
              <a:rPr lang="fa-IR" sz="2000" b="1" dirty="0" smtClean="0">
                <a:cs typeface="B Nazanin" pitchFamily="2" charset="-78"/>
              </a:rPr>
              <a:t>.</a:t>
            </a:r>
            <a:endParaRPr lang="en-US" sz="2000" b="1" dirty="0">
              <a:cs typeface="B Nazanin" pitchFamily="2" charset="-78"/>
            </a:endParaRPr>
          </a:p>
          <a:p>
            <a:pPr marL="0" indent="0" algn="justLow" rtl="1">
              <a:buNone/>
            </a:pPr>
            <a:r>
              <a:rPr lang="fa-IR" sz="2000" b="1" u="sng" dirty="0">
                <a:solidFill>
                  <a:srgbClr val="002060"/>
                </a:solidFill>
                <a:cs typeface="B Nazanin" pitchFamily="2" charset="-78"/>
              </a:rPr>
              <a:t>تبصره </a:t>
            </a:r>
            <a:r>
              <a:rPr lang="fa-IR" sz="2000" b="1" u="sng" dirty="0" smtClean="0">
                <a:solidFill>
                  <a:srgbClr val="002060"/>
                </a:solidFill>
                <a:cs typeface="B Nazanin" pitchFamily="2" charset="-78"/>
              </a:rPr>
              <a:t>1</a:t>
            </a:r>
            <a:r>
              <a:rPr lang="en-US" sz="2000" b="1" u="sng" dirty="0" smtClean="0">
                <a:solidFill>
                  <a:srgbClr val="002060"/>
                </a:solidFill>
                <a:cs typeface="B Nazanin" pitchFamily="2" charset="-78"/>
              </a:rPr>
              <a:t>:</a:t>
            </a:r>
          </a:p>
          <a:p>
            <a:pPr marL="0" indent="0" algn="justLow" rtl="1">
              <a:buNone/>
            </a:pPr>
            <a:r>
              <a:rPr lang="fa-IR" sz="2000" b="1" dirty="0" smtClean="0">
                <a:cs typeface="B Nazanin" pitchFamily="2" charset="-78"/>
              </a:rPr>
              <a:t>موجودی </a:t>
            </a:r>
            <a:r>
              <a:rPr lang="fa-IR" sz="2000" b="1" dirty="0">
                <a:cs typeface="B Nazanin" pitchFamily="2" charset="-78"/>
              </a:rPr>
              <a:t>کالا می</a:t>
            </a:r>
            <a:r>
              <a:rPr lang="en-US" sz="2000" b="1" dirty="0">
                <a:cs typeface="B Nazanin" pitchFamily="2" charset="-78"/>
              </a:rPr>
              <a:t>‌</a:t>
            </a:r>
            <a:r>
              <a:rPr lang="fa-IR" sz="2000" b="1" dirty="0">
                <a:cs typeface="B Nazanin" pitchFamily="2" charset="-78"/>
              </a:rPr>
              <a:t>بایست با اطلاعات ثبت شده در سامانه جامع انبارها منطبق باشد.</a:t>
            </a:r>
            <a:endParaRPr lang="en-US" sz="2000" b="1" dirty="0">
              <a:cs typeface="B Nazanin" pitchFamily="2" charset="-78"/>
            </a:endParaRPr>
          </a:p>
        </p:txBody>
      </p:sp>
    </p:spTree>
    <p:extLst>
      <p:ext uri="{BB962C8B-B14F-4D97-AF65-F5344CB8AC3E}">
        <p14:creationId xmlns:p14="http://schemas.microsoft.com/office/powerpoint/2010/main" val="280922010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randombar(horizontal)">
                                      <p:cBhvr>
                                        <p:cTn id="12" dur="500"/>
                                        <p:tgtEl>
                                          <p:spTgt spid="9">
                                            <p:bg/>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500"/>
                                        <p:tgtEl>
                                          <p:spTgt spid="9">
                                            <p:txEl>
                                              <p:pRg st="2" end="2"/>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8650" y="152400"/>
            <a:ext cx="7886700" cy="613532"/>
          </a:xfrm>
          <a:prstGeom prst="rect">
            <a:avLst/>
          </a:prstGeom>
        </p:spPr>
        <p:txBody>
          <a:bodyPr vert="horz" lIns="68580" tIns="34290" rIns="68580" bIns="3429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a-IR" sz="3200" dirty="0" smtClean="0">
                <a:solidFill>
                  <a:srgbClr val="FF0000"/>
                </a:solidFill>
                <a:cs typeface="B Titr" panose="00000700000000000000" pitchFamily="2" charset="-78"/>
              </a:rPr>
              <a:t>ضمانت های اجرایی</a:t>
            </a:r>
            <a:endParaRPr lang="fa-IR" sz="3200" dirty="0">
              <a:solidFill>
                <a:srgbClr val="FF0000"/>
              </a:solidFill>
              <a:cs typeface="B Titr" panose="00000700000000000000" pitchFamily="2" charset="-78"/>
            </a:endParaRPr>
          </a:p>
        </p:txBody>
      </p:sp>
      <p:sp>
        <p:nvSpPr>
          <p:cNvPr id="6" name="TextBox 5"/>
          <p:cNvSpPr txBox="1"/>
          <p:nvPr/>
        </p:nvSpPr>
        <p:spPr>
          <a:xfrm>
            <a:off x="2484664" y="855702"/>
            <a:ext cx="4060371" cy="369332"/>
          </a:xfrm>
          <a:prstGeom prst="rect">
            <a:avLst/>
          </a:prstGeom>
          <a:solidFill>
            <a:srgbClr val="A3E7FF"/>
          </a:solidFill>
        </p:spPr>
        <p:txBody>
          <a:bodyPr wrap="square" rtlCol="0">
            <a:spAutoFit/>
          </a:bodyPr>
          <a:lstStyle/>
          <a:p>
            <a:pPr algn="ctr" rtl="1"/>
            <a:r>
              <a:rPr lang="fa-IR" dirty="0" smtClean="0">
                <a:cs typeface="B Titr" panose="00000700000000000000" pitchFamily="2" charset="-78"/>
              </a:rPr>
              <a:t>تبصره 4 ماده 18 قانون</a:t>
            </a:r>
            <a:endParaRPr lang="en-US" dirty="0">
              <a:cs typeface="B Titr" panose="00000700000000000000" pitchFamily="2" charset="-78"/>
            </a:endParaRPr>
          </a:p>
        </p:txBody>
      </p:sp>
      <p:sp>
        <p:nvSpPr>
          <p:cNvPr id="9" name="Content Placeholder 2"/>
          <p:cNvSpPr txBox="1">
            <a:spLocks/>
          </p:cNvSpPr>
          <p:nvPr/>
        </p:nvSpPr>
        <p:spPr>
          <a:xfrm>
            <a:off x="107504" y="1352664"/>
            <a:ext cx="8928991" cy="5276736"/>
          </a:xfrm>
          <a:prstGeom prst="rect">
            <a:avLst/>
          </a:prstGeom>
          <a:solidFill>
            <a:schemeClr val="accent2">
              <a:lumMod val="20000"/>
              <a:lumOff val="80000"/>
            </a:schemeClr>
          </a:solidFill>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B Yekan" panose="00000400000000000000" pitchFamily="2" charset="-78"/>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B Yekan" panose="00000400000000000000" pitchFamily="2" charset="-78"/>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B Yekan" panose="00000400000000000000" pitchFamily="2" charset="-78"/>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B Yekan" panose="00000400000000000000" pitchFamily="2" charset="-78"/>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B Yekan" panose="00000400000000000000" pitchFamily="2" charset="-78"/>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justLow" rtl="1">
              <a:lnSpc>
                <a:spcPct val="200000"/>
              </a:lnSpc>
              <a:buNone/>
            </a:pPr>
            <a:r>
              <a:rPr lang="ar-SA" sz="2000" b="1" u="sng" dirty="0" smtClean="0">
                <a:solidFill>
                  <a:srgbClr val="002060"/>
                </a:solidFill>
                <a:cs typeface="B Nazanin" pitchFamily="2" charset="-78"/>
              </a:rPr>
              <a:t>ماده</a:t>
            </a:r>
            <a:r>
              <a:rPr lang="fa-IR" sz="2000" b="1" u="sng" dirty="0" smtClean="0">
                <a:solidFill>
                  <a:srgbClr val="002060"/>
                </a:solidFill>
                <a:cs typeface="B Nazanin" pitchFamily="2" charset="-78"/>
              </a:rPr>
              <a:t>۱۸</a:t>
            </a:r>
            <a:r>
              <a:rPr lang="ar-SA" sz="2000" b="1" u="sng" dirty="0" smtClean="0">
                <a:solidFill>
                  <a:srgbClr val="002060"/>
                </a:solidFill>
                <a:cs typeface="B Nazanin" pitchFamily="2" charset="-78"/>
              </a:rPr>
              <a:t> مکرر</a:t>
            </a:r>
            <a:r>
              <a:rPr lang="fa-IR" sz="2000" b="1" u="sng" dirty="0" smtClean="0">
                <a:solidFill>
                  <a:srgbClr val="002060"/>
                </a:solidFill>
                <a:cs typeface="B Nazanin" pitchFamily="2" charset="-78"/>
              </a:rPr>
              <a:t>:</a:t>
            </a:r>
          </a:p>
          <a:p>
            <a:pPr marL="0" indent="0" algn="justLow" rtl="1">
              <a:lnSpc>
                <a:spcPct val="200000"/>
              </a:lnSpc>
              <a:buNone/>
            </a:pPr>
            <a:r>
              <a:rPr lang="ar-SA" sz="2000" b="1" dirty="0" smtClean="0">
                <a:cs typeface="B Nazanin" pitchFamily="2" charset="-78"/>
              </a:rPr>
              <a:t>نگهداری، عرضه یا فروش کالا و ارز قاچاق موضوع ماده (</a:t>
            </a:r>
            <a:r>
              <a:rPr lang="fa-IR" sz="2000" b="1" dirty="0" smtClean="0">
                <a:cs typeface="B Nazanin" pitchFamily="2" charset="-78"/>
              </a:rPr>
              <a:t>۱۸) </a:t>
            </a:r>
            <a:r>
              <a:rPr lang="ar-SA" sz="2000" b="1" dirty="0" smtClean="0">
                <a:cs typeface="B Nazanin" pitchFamily="2" charset="-78"/>
              </a:rPr>
              <a:t>این قانون حسب مورد توسط واحدهای صنفی یا صرافی ها تخلف محسوب و مرتکب علاوه بر </a:t>
            </a:r>
            <a:r>
              <a:rPr lang="fa-IR" sz="2000" b="1" dirty="0" smtClean="0">
                <a:cs typeface="B Nazanin" pitchFamily="2" charset="-78"/>
              </a:rPr>
              <a:t>ض</a:t>
            </a:r>
            <a:r>
              <a:rPr lang="ar-SA" sz="2000" b="1" dirty="0" smtClean="0">
                <a:cs typeface="B Nazanin" pitchFamily="2" charset="-78"/>
              </a:rPr>
              <a:t>بط کالا و ارز</a:t>
            </a:r>
            <a:r>
              <a:rPr lang="fa-IR" sz="2000" b="1" dirty="0" smtClean="0">
                <a:cs typeface="B Nazanin" pitchFamily="2" charset="-78"/>
              </a:rPr>
              <a:t>،</a:t>
            </a:r>
            <a:r>
              <a:rPr lang="ar-SA" sz="2000" b="1" dirty="0" smtClean="0">
                <a:cs typeface="B Nazanin" pitchFamily="2" charset="-78"/>
              </a:rPr>
              <a:t> جریمه </a:t>
            </a:r>
            <a:r>
              <a:rPr lang="fa-IR" sz="2000" b="1" dirty="0" smtClean="0">
                <a:cs typeface="B Nazanin" pitchFamily="2" charset="-78"/>
              </a:rPr>
              <a:t>(مقرر در قانون) </a:t>
            </a:r>
            <a:r>
              <a:rPr lang="ar-SA" sz="2000" b="1" dirty="0" smtClean="0">
                <a:cs typeface="B Nazanin" pitchFamily="2" charset="-78"/>
              </a:rPr>
              <a:t>می شو</a:t>
            </a:r>
            <a:r>
              <a:rPr lang="fa-IR" sz="2000" b="1" dirty="0" smtClean="0">
                <a:cs typeface="B Nazanin" pitchFamily="2" charset="-78"/>
              </a:rPr>
              <a:t>د.</a:t>
            </a:r>
          </a:p>
          <a:p>
            <a:pPr marL="0" indent="0" algn="justLow" rtl="1">
              <a:lnSpc>
                <a:spcPct val="200000"/>
              </a:lnSpc>
              <a:buNone/>
            </a:pPr>
            <a:r>
              <a:rPr lang="fa-IR" sz="2000" b="1" u="sng" dirty="0" smtClean="0">
                <a:solidFill>
                  <a:srgbClr val="002060"/>
                </a:solidFill>
                <a:cs typeface="B Nazanin" pitchFamily="2" charset="-78"/>
              </a:rPr>
              <a:t>تبصره </a:t>
            </a:r>
            <a:r>
              <a:rPr lang="fa-IR" sz="2000" b="1" u="sng" dirty="0">
                <a:solidFill>
                  <a:srgbClr val="002060"/>
                </a:solidFill>
                <a:cs typeface="B Nazanin" pitchFamily="2" charset="-78"/>
              </a:rPr>
              <a:t>4:</a:t>
            </a:r>
          </a:p>
          <a:p>
            <a:pPr marL="0" indent="0" algn="justLow" rtl="1">
              <a:lnSpc>
                <a:spcPct val="200000"/>
              </a:lnSpc>
              <a:buNone/>
            </a:pPr>
            <a:r>
              <a:rPr lang="fa-IR" sz="2000" b="1" dirty="0">
                <a:cs typeface="B Nazanin" pitchFamily="2" charset="-78"/>
              </a:rPr>
              <a:t>خرید، فروش، حمل یا نگهداری کالاهایی که موضوع قاچاق قرار می گیرند به صورت تجاری مانند فرآورده های نفتی و دارویی خارج از ضوابط تعیینی دولت تخلف محسوب و مرتکب علاوه بر ضبط کالای مزبور حسب مورد به حداقل جریمه نقدی مقرر در این ماده محکوم می شود. دولت مکلف است ظرف مدت دو ماه از تاریخ لازم الاجراءشدن این قانون دستورالعمل موردنیاز را تصویب نماید</a:t>
            </a:r>
            <a:r>
              <a:rPr lang="fa-IR" sz="2000" b="1" dirty="0" smtClean="0">
                <a:cs typeface="B Nazanin" pitchFamily="2" charset="-78"/>
              </a:rPr>
              <a:t>.</a:t>
            </a:r>
            <a:endParaRPr lang="fa-IR" sz="1600" dirty="0" smtClean="0">
              <a:cs typeface="B Nazanin" pitchFamily="2" charset="-78"/>
            </a:endParaRPr>
          </a:p>
          <a:p>
            <a:pPr marL="0" indent="0" algn="justLow" rtl="1">
              <a:buNone/>
            </a:pPr>
            <a:endParaRPr lang="en-US" sz="1500" dirty="0"/>
          </a:p>
        </p:txBody>
      </p:sp>
    </p:spTree>
    <p:extLst>
      <p:ext uri="{BB962C8B-B14F-4D97-AF65-F5344CB8AC3E}">
        <p14:creationId xmlns:p14="http://schemas.microsoft.com/office/powerpoint/2010/main" val="15931842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randombar(horizontal)">
                                      <p:cBhvr>
                                        <p:cTn id="12" dur="500"/>
                                        <p:tgtEl>
                                          <p:spTgt spid="9">
                                            <p:bg/>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6" dur="500"/>
                                        <p:tgtEl>
                                          <p:spTgt spid="9">
                                            <p:txEl>
                                              <p:pRg st="0" end="0"/>
                                            </p:txEl>
                                          </p:spTgt>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5" dur="500"/>
                                        <p:tgtEl>
                                          <p:spTgt spid="9">
                                            <p:txEl>
                                              <p:pRg st="2" end="2"/>
                                            </p:txEl>
                                          </p:spTgt>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8650" y="152400"/>
            <a:ext cx="7886700" cy="613532"/>
          </a:xfrm>
          <a:prstGeom prst="rect">
            <a:avLst/>
          </a:prstGeom>
        </p:spPr>
        <p:txBody>
          <a:bodyPr vert="horz" lIns="68580" tIns="34290" rIns="68580" bIns="3429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1" eaLnBrk="1" fontAlgn="auto" latinLnBrk="0" hangingPunct="1">
              <a:lnSpc>
                <a:spcPct val="9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rgbClr val="FF0000"/>
                </a:solidFill>
                <a:effectLst/>
                <a:uLnTx/>
                <a:uFillTx/>
                <a:latin typeface="Calibri"/>
                <a:ea typeface="+mj-ea"/>
                <a:cs typeface="B Titr" panose="00000700000000000000" pitchFamily="2" charset="-78"/>
              </a:rPr>
              <a:t>ضمانت های اجرایی</a:t>
            </a:r>
            <a:endParaRPr kumimoji="0" lang="fa-IR" sz="3200" b="0" i="0" u="none" strike="noStrike" kern="1200" cap="none" spc="0" normalizeH="0" baseline="0" noProof="0" dirty="0">
              <a:ln>
                <a:noFill/>
              </a:ln>
              <a:solidFill>
                <a:srgbClr val="FF0000"/>
              </a:solidFill>
              <a:effectLst/>
              <a:uLnTx/>
              <a:uFillTx/>
              <a:latin typeface="Calibri"/>
              <a:ea typeface="+mj-ea"/>
              <a:cs typeface="B Titr" panose="00000700000000000000" pitchFamily="2" charset="-78"/>
            </a:endParaRPr>
          </a:p>
        </p:txBody>
      </p:sp>
      <p:sp>
        <p:nvSpPr>
          <p:cNvPr id="6" name="TextBox 5"/>
          <p:cNvSpPr txBox="1"/>
          <p:nvPr/>
        </p:nvSpPr>
        <p:spPr>
          <a:xfrm>
            <a:off x="2484664" y="855702"/>
            <a:ext cx="4060371" cy="369332"/>
          </a:xfrm>
          <a:prstGeom prst="rect">
            <a:avLst/>
          </a:prstGeom>
          <a:solidFill>
            <a:srgbClr val="A3E7FF"/>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onstantia"/>
                <a:ea typeface="+mn-ea"/>
                <a:cs typeface="B Titr" panose="00000700000000000000" pitchFamily="2" charset="-78"/>
              </a:rPr>
              <a:t>ماده 6 مکرر 2  قانون</a:t>
            </a:r>
            <a:endParaRPr kumimoji="0" lang="en-US" sz="1800" b="0" i="0" u="none" strike="noStrike" kern="1200" cap="none" spc="0" normalizeH="0" baseline="0" noProof="0" dirty="0">
              <a:ln>
                <a:noFill/>
              </a:ln>
              <a:solidFill>
                <a:prstClr val="black"/>
              </a:solidFill>
              <a:effectLst/>
              <a:uLnTx/>
              <a:uFillTx/>
              <a:latin typeface="Constantia"/>
              <a:ea typeface="+mn-ea"/>
              <a:cs typeface="B Titr" panose="00000700000000000000" pitchFamily="2" charset="-78"/>
            </a:endParaRPr>
          </a:p>
        </p:txBody>
      </p:sp>
      <p:sp>
        <p:nvSpPr>
          <p:cNvPr id="9" name="Content Placeholder 2"/>
          <p:cNvSpPr txBox="1">
            <a:spLocks/>
          </p:cNvSpPr>
          <p:nvPr/>
        </p:nvSpPr>
        <p:spPr>
          <a:xfrm>
            <a:off x="107504" y="1352664"/>
            <a:ext cx="8928991" cy="5276736"/>
          </a:xfrm>
          <a:prstGeom prst="rect">
            <a:avLst/>
          </a:prstGeom>
          <a:solidFill>
            <a:schemeClr val="accent2">
              <a:lumMod val="20000"/>
              <a:lumOff val="80000"/>
            </a:schemeClr>
          </a:solidFill>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B Yekan" panose="00000400000000000000" pitchFamily="2" charset="-78"/>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B Yekan" panose="00000400000000000000" pitchFamily="2" charset="-78"/>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B Yekan" panose="00000400000000000000" pitchFamily="2" charset="-78"/>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B Yekan" panose="00000400000000000000" pitchFamily="2" charset="-78"/>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B Yekan" panose="00000400000000000000" pitchFamily="2" charset="-78"/>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lvl="0" indent="0" algn="justLow" rtl="1">
              <a:lnSpc>
                <a:spcPct val="200000"/>
              </a:lnSpc>
              <a:buClr>
                <a:srgbClr val="0F6FC6"/>
              </a:buClr>
              <a:buNone/>
            </a:pPr>
            <a:r>
              <a:rPr lang="ar-SA" sz="2000" b="1" u="sng" dirty="0">
                <a:solidFill>
                  <a:srgbClr val="002060"/>
                </a:solidFill>
                <a:cs typeface="B Nazanin" pitchFamily="2" charset="-78"/>
              </a:rPr>
              <a:t>(الحاقی 1400/11/10)- وزارت صنعت، معدن و تجارت موظف است با همکاری دستگاههای اجرائی ذی ربط ظرف دو ماه از لازم الاجراء شدن این قانون، از طریق سامانه جامع انبارها و مراکز نگهداری کالا، امکان صدور قبض انبار و حواله انبار را برای کلیه انبارها و مراکز نگهداری کالا فراهم نماید؛ به نحوی که اسناد مزبور متضمن اطلاعاتی از قبیل اطلاعات کمی و کیفی کالا، مالک کالا، محل نگهداری، تحویل دهنده، تحویل گیرنده و تاریخ و زمان صدور سند باشند. ورود کالا به انبارها و مراکز نگهداری کالا و خروج کالا از آنها بدون قبض انبار و حواله انبار موضوع این ماده، مستوجب محکومیت نگهداری کننده به جریمه نقدی به میزان یکصد میلیون (100/000/000) ریال یا معادل یک چهارم ارزش کالای موضوع تخلف، هر کدام که بیشتر باشد، است. </a:t>
            </a:r>
            <a:endParaRPr kumimoji="0" lang="en-US" sz="1500" b="0" i="0" u="none" strike="noStrike" kern="1200" cap="none" spc="0" normalizeH="0" baseline="0" noProof="0" dirty="0">
              <a:ln>
                <a:noFill/>
              </a:ln>
              <a:solidFill>
                <a:prstClr val="black"/>
              </a:solidFill>
              <a:effectLst/>
              <a:uLnTx/>
              <a:uFillTx/>
              <a:latin typeface="Constantia"/>
              <a:ea typeface="+mn-ea"/>
              <a:cs typeface="B Yekan" panose="00000400000000000000" pitchFamily="2" charset="-78"/>
            </a:endParaRPr>
          </a:p>
        </p:txBody>
      </p:sp>
    </p:spTree>
    <p:extLst>
      <p:ext uri="{BB962C8B-B14F-4D97-AF65-F5344CB8AC3E}">
        <p14:creationId xmlns:p14="http://schemas.microsoft.com/office/powerpoint/2010/main" val="371805280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randombar(horizontal)">
                                      <p:cBhvr>
                                        <p:cTn id="12" dur="500"/>
                                        <p:tgtEl>
                                          <p:spTgt spid="9">
                                            <p:bg/>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8650" y="152400"/>
            <a:ext cx="7886700" cy="613532"/>
          </a:xfrm>
          <a:prstGeom prst="rect">
            <a:avLst/>
          </a:prstGeom>
        </p:spPr>
        <p:txBody>
          <a:bodyPr vert="horz" lIns="68580" tIns="34290" rIns="68580" bIns="3429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1" eaLnBrk="1" fontAlgn="auto" latinLnBrk="0" hangingPunct="1">
              <a:lnSpc>
                <a:spcPct val="9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rgbClr val="FF0000"/>
                </a:solidFill>
                <a:effectLst/>
                <a:uLnTx/>
                <a:uFillTx/>
                <a:latin typeface="Calibri"/>
                <a:ea typeface="+mj-ea"/>
                <a:cs typeface="B Titr" panose="00000700000000000000" pitchFamily="2" charset="-78"/>
              </a:rPr>
              <a:t>ضمانت های اجرایی</a:t>
            </a:r>
            <a:endParaRPr kumimoji="0" lang="fa-IR" sz="3200" b="0" i="0" u="none" strike="noStrike" kern="1200" cap="none" spc="0" normalizeH="0" baseline="0" noProof="0" dirty="0">
              <a:ln>
                <a:noFill/>
              </a:ln>
              <a:solidFill>
                <a:srgbClr val="FF0000"/>
              </a:solidFill>
              <a:effectLst/>
              <a:uLnTx/>
              <a:uFillTx/>
              <a:latin typeface="Calibri"/>
              <a:ea typeface="+mj-ea"/>
              <a:cs typeface="B Titr" panose="00000700000000000000" pitchFamily="2" charset="-78"/>
            </a:endParaRPr>
          </a:p>
        </p:txBody>
      </p:sp>
      <p:sp>
        <p:nvSpPr>
          <p:cNvPr id="6" name="TextBox 5"/>
          <p:cNvSpPr txBox="1"/>
          <p:nvPr/>
        </p:nvSpPr>
        <p:spPr>
          <a:xfrm>
            <a:off x="2484664" y="855702"/>
            <a:ext cx="4060371" cy="369332"/>
          </a:xfrm>
          <a:prstGeom prst="rect">
            <a:avLst/>
          </a:prstGeom>
          <a:solidFill>
            <a:srgbClr val="A3E7FF"/>
          </a:solidFill>
        </p:spPr>
        <p:txBody>
          <a:bodyPr wrap="square" rtlCol="0">
            <a:spAutoFit/>
          </a:bodyPr>
          <a:lstStyle/>
          <a:p>
            <a:pPr lvl="0" algn="ctr">
              <a:defRPr/>
            </a:pPr>
            <a:r>
              <a:rPr lang="fa-IR" dirty="0" smtClean="0">
                <a:solidFill>
                  <a:prstClr val="black"/>
                </a:solidFill>
                <a:cs typeface="B Titr" panose="00000700000000000000" pitchFamily="2" charset="-78"/>
              </a:rPr>
              <a:t>ماده </a:t>
            </a:r>
            <a:r>
              <a:rPr lang="fa-IR" dirty="0">
                <a:solidFill>
                  <a:prstClr val="black"/>
                </a:solidFill>
                <a:cs typeface="B Titr" panose="00000700000000000000" pitchFamily="2" charset="-78"/>
              </a:rPr>
              <a:t>6 مکرر 2  قانون</a:t>
            </a:r>
            <a:endParaRPr lang="en-US" dirty="0">
              <a:solidFill>
                <a:prstClr val="black"/>
              </a:solidFill>
              <a:cs typeface="B Titr" panose="00000700000000000000" pitchFamily="2" charset="-78"/>
            </a:endParaRPr>
          </a:p>
        </p:txBody>
      </p:sp>
      <p:sp>
        <p:nvSpPr>
          <p:cNvPr id="9" name="Content Placeholder 2"/>
          <p:cNvSpPr txBox="1">
            <a:spLocks/>
          </p:cNvSpPr>
          <p:nvPr/>
        </p:nvSpPr>
        <p:spPr>
          <a:xfrm>
            <a:off x="107504" y="1352664"/>
            <a:ext cx="8928991" cy="5276736"/>
          </a:xfrm>
          <a:prstGeom prst="rect">
            <a:avLst/>
          </a:prstGeom>
          <a:solidFill>
            <a:schemeClr val="accent2">
              <a:lumMod val="20000"/>
              <a:lumOff val="80000"/>
            </a:schemeClr>
          </a:solidFill>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B Yekan" panose="00000400000000000000" pitchFamily="2" charset="-78"/>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B Yekan" panose="00000400000000000000" pitchFamily="2" charset="-78"/>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B Yekan" panose="00000400000000000000" pitchFamily="2" charset="-78"/>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B Yekan" panose="00000400000000000000" pitchFamily="2" charset="-78"/>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B Yekan" panose="00000400000000000000" pitchFamily="2" charset="-78"/>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lvl="0" indent="0" algn="justLow" rtl="1">
              <a:lnSpc>
                <a:spcPct val="200000"/>
              </a:lnSpc>
              <a:buClr>
                <a:srgbClr val="0F6FC6"/>
              </a:buClr>
              <a:buNone/>
            </a:pPr>
            <a:r>
              <a:rPr lang="ar-SA" sz="2000" b="1" u="sng" dirty="0">
                <a:solidFill>
                  <a:srgbClr val="002060"/>
                </a:solidFill>
                <a:cs typeface="B Nazanin" pitchFamily="2" charset="-78"/>
              </a:rPr>
              <a:t>کلیه نگهداری کنندگان تجاری کالاهای ضروری که تعیین مصادیق آنها، به تشخیص ستاد مبارزه با قاچاق کالا و ارز یا ستاد تنظیم بازار است و از طریق سامانه مقررات تجاری ابلاغ می‌شود، ملزم به ثبت آنی اطلاعات نگهداری کالا در سامانه مذکور و ارائه و دریافت قبض و حواله موضوع این ماده هستند. در خصوص کالاهایی که شناسه کالا در مورد آنها اجرائی شده است، ثبت اطلاعات بر این اساس انجام می‌شود. استنکاف عمدی از ثبت آنی اطلاعات کالاهای ضروری و ارائه و دریافت قبض و حواله آنها مستوجب ضمانت اجراهای مقرر در تبصره (4) ماده (18) این قانون است.</a:t>
            </a:r>
            <a:endParaRPr kumimoji="0" lang="en-US" sz="1500" b="0" i="0" u="none" strike="noStrike" kern="1200" cap="none" spc="0" normalizeH="0" baseline="0" noProof="0" dirty="0">
              <a:ln>
                <a:noFill/>
              </a:ln>
              <a:solidFill>
                <a:prstClr val="black"/>
              </a:solidFill>
              <a:effectLst/>
              <a:uLnTx/>
              <a:uFillTx/>
              <a:latin typeface="Constantia"/>
              <a:ea typeface="+mn-ea"/>
              <a:cs typeface="B Yekan" panose="00000400000000000000" pitchFamily="2" charset="-78"/>
            </a:endParaRPr>
          </a:p>
        </p:txBody>
      </p:sp>
    </p:spTree>
    <p:extLst>
      <p:ext uri="{BB962C8B-B14F-4D97-AF65-F5344CB8AC3E}">
        <p14:creationId xmlns:p14="http://schemas.microsoft.com/office/powerpoint/2010/main" val="198793777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randombar(horizontal)">
                                      <p:cBhvr>
                                        <p:cTn id="12" dur="500"/>
                                        <p:tgtEl>
                                          <p:spTgt spid="9">
                                            <p:bg/>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solidFill>
                  <a:srgbClr val="FF0000"/>
                </a:solidFill>
                <a:cs typeface="B Titr" pitchFamily="2" charset="-78"/>
              </a:rPr>
              <a:t>مدارک مورد نیاز جهت تأیید و فعالسازی انبار</a:t>
            </a:r>
          </a:p>
        </p:txBody>
      </p:sp>
      <p:sp>
        <p:nvSpPr>
          <p:cNvPr id="3" name="Content Placeholder 2"/>
          <p:cNvSpPr>
            <a:spLocks noGrp="1"/>
          </p:cNvSpPr>
          <p:nvPr>
            <p:ph idx="1"/>
          </p:nvPr>
        </p:nvSpPr>
        <p:spPr/>
        <p:txBody>
          <a:bodyPr/>
          <a:lstStyle/>
          <a:p>
            <a:pPr marL="0" indent="0">
              <a:lnSpc>
                <a:spcPct val="200000"/>
              </a:lnSpc>
              <a:buNone/>
            </a:pPr>
            <a:r>
              <a:rPr lang="fa-IR" dirty="0">
                <a:solidFill>
                  <a:schemeClr val="dk1"/>
                </a:solidFill>
                <a:cs typeface="B Titr" pitchFamily="2" charset="-78"/>
              </a:rPr>
              <a:t>1- مجوز فعالیت </a:t>
            </a:r>
          </a:p>
          <a:p>
            <a:pPr marL="0" indent="0">
              <a:lnSpc>
                <a:spcPct val="200000"/>
              </a:lnSpc>
              <a:buNone/>
            </a:pPr>
            <a:r>
              <a:rPr lang="fa-IR" dirty="0">
                <a:solidFill>
                  <a:schemeClr val="dk1"/>
                </a:solidFill>
                <a:cs typeface="B Titr" pitchFamily="2" charset="-78"/>
              </a:rPr>
              <a:t>2- سند مالکیت یا اجاره نامه معتبر </a:t>
            </a:r>
          </a:p>
          <a:p>
            <a:pPr marL="0" indent="0">
              <a:lnSpc>
                <a:spcPct val="200000"/>
              </a:lnSpc>
              <a:buNone/>
            </a:pPr>
            <a:r>
              <a:rPr lang="fa-IR" dirty="0">
                <a:solidFill>
                  <a:schemeClr val="dk1"/>
                </a:solidFill>
                <a:cs typeface="B Titr" pitchFamily="2" charset="-78"/>
              </a:rPr>
              <a:t>3- گواهی کد پستی </a:t>
            </a:r>
          </a:p>
          <a:p>
            <a:pPr marL="0" indent="0">
              <a:lnSpc>
                <a:spcPct val="200000"/>
              </a:lnSpc>
              <a:buNone/>
            </a:pPr>
            <a:r>
              <a:rPr lang="fa-IR" dirty="0">
                <a:solidFill>
                  <a:schemeClr val="dk1"/>
                </a:solidFill>
                <a:cs typeface="B Titr" pitchFamily="2" charset="-78"/>
              </a:rPr>
              <a:t>4- آگهی تغییرات مربوط به مدیر عامل</a:t>
            </a:r>
          </a:p>
          <a:p>
            <a:pPr marL="0" indent="0">
              <a:lnSpc>
                <a:spcPct val="200000"/>
              </a:lnSpc>
              <a:buNone/>
            </a:pPr>
            <a:r>
              <a:rPr lang="fa-IR" dirty="0">
                <a:solidFill>
                  <a:schemeClr val="dk1"/>
                </a:solidFill>
                <a:cs typeface="B Titr" pitchFamily="2" charset="-78"/>
              </a:rPr>
              <a:t>5- کارت ملی بهره بردار</a:t>
            </a:r>
          </a:p>
        </p:txBody>
      </p:sp>
    </p:spTree>
    <p:extLst>
      <p:ext uri="{BB962C8B-B14F-4D97-AF65-F5344CB8AC3E}">
        <p14:creationId xmlns:p14="http://schemas.microsoft.com/office/powerpoint/2010/main" val="27618031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4811</TotalTime>
  <Words>1095</Words>
  <Application>Microsoft Office PowerPoint</Application>
  <PresentationFormat>On-screen Show (4:3)</PresentationFormat>
  <Paragraphs>62</Paragraphs>
  <Slides>18</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Arial</vt:lpstr>
      <vt:lpstr>Arial Black</vt:lpstr>
      <vt:lpstr>B Nazanin</vt:lpstr>
      <vt:lpstr>B Titr</vt:lpstr>
      <vt:lpstr>B Yekan</vt:lpstr>
      <vt:lpstr>Calibri</vt:lpstr>
      <vt:lpstr>Cambria</vt:lpstr>
      <vt:lpstr>Constantia</vt:lpstr>
      <vt:lpstr>Majalla UI</vt:lpstr>
      <vt:lpstr>Wingdings</vt:lpstr>
      <vt:lpstr>Wingdings 2</vt:lpstr>
      <vt:lpstr>Flow</vt:lpstr>
      <vt:lpstr>1_Flow</vt:lpstr>
      <vt:lpstr>PowerPoint Presentation</vt:lpstr>
      <vt:lpstr>تعریف سامانه جامع انبارها و مراکز نگهداری کالا:</vt:lpstr>
      <vt:lpstr>تعریف انبار و واحد های نگهداری کالا :</vt:lpstr>
      <vt:lpstr>PowerPoint Presentation</vt:lpstr>
      <vt:lpstr>PowerPoint Presentation</vt:lpstr>
      <vt:lpstr>PowerPoint Presentation</vt:lpstr>
      <vt:lpstr>PowerPoint Presentation</vt:lpstr>
      <vt:lpstr>PowerPoint Presentation</vt:lpstr>
      <vt:lpstr>مدارک مورد نیاز جهت تأیید و فعالسازی انبار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ramezi</dc:creator>
  <cp:lastModifiedBy>لیلا شفیعی زاده</cp:lastModifiedBy>
  <cp:revision>682</cp:revision>
  <cp:lastPrinted>2021-12-26T09:15:11Z</cp:lastPrinted>
  <dcterms:created xsi:type="dcterms:W3CDTF">2014-11-09T13:46:04Z</dcterms:created>
  <dcterms:modified xsi:type="dcterms:W3CDTF">2025-07-13T03:08:28Z</dcterms:modified>
</cp:coreProperties>
</file>