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4C_94D7FC1C.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9" r:id="rId3"/>
    <p:sldId id="261" r:id="rId4"/>
    <p:sldId id="266" r:id="rId5"/>
    <p:sldId id="336" r:id="rId6"/>
    <p:sldId id="267" r:id="rId7"/>
    <p:sldId id="269" r:id="rId8"/>
    <p:sldId id="270" r:id="rId9"/>
    <p:sldId id="271" r:id="rId10"/>
    <p:sldId id="272" r:id="rId11"/>
    <p:sldId id="273" r:id="rId12"/>
    <p:sldId id="276" r:id="rId13"/>
    <p:sldId id="278" r:id="rId14"/>
    <p:sldId id="333" r:id="rId15"/>
    <p:sldId id="334" r:id="rId16"/>
    <p:sldId id="335" r:id="rId17"/>
    <p:sldId id="279" r:id="rId18"/>
    <p:sldId id="280" r:id="rId19"/>
    <p:sldId id="281" r:id="rId20"/>
    <p:sldId id="282" r:id="rId21"/>
    <p:sldId id="283" r:id="rId22"/>
    <p:sldId id="285" r:id="rId23"/>
    <p:sldId id="286" r:id="rId24"/>
    <p:sldId id="288" r:id="rId25"/>
    <p:sldId id="289" r:id="rId26"/>
    <p:sldId id="291" r:id="rId27"/>
    <p:sldId id="295" r:id="rId28"/>
    <p:sldId id="296" r:id="rId29"/>
    <p:sldId id="297" r:id="rId30"/>
    <p:sldId id="299" r:id="rId31"/>
    <p:sldId id="302" r:id="rId32"/>
    <p:sldId id="303" r:id="rId33"/>
    <p:sldId id="304" r:id="rId34"/>
    <p:sldId id="305" r:id="rId35"/>
    <p:sldId id="307" r:id="rId36"/>
    <p:sldId id="332"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D54555-3848-A57F-0854-3472EE98BBB8}" name="Yekta Taraz" initials="YT" userId="Yekta Taraz"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9" d="100"/>
          <a:sy n="79" d="100"/>
        </p:scale>
        <p:origin x="85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omments/modernComment_14C_94D7FC1C.xml><?xml version="1.0" encoding="utf-8"?>
<p188:cmLst xmlns:a="http://schemas.openxmlformats.org/drawingml/2006/main" xmlns:r="http://schemas.openxmlformats.org/officeDocument/2006/relationships" xmlns:p188="http://schemas.microsoft.com/office/powerpoint/2018/8/main">
  <p188:cm id="{572A1B82-C1F4-4127-B7B4-7B3E199D1834}" authorId="{B1D54555-3848-A57F-0854-3472EE98BBB8}" created="2026-07-19T04:59:00.284">
    <pc:sldMkLst xmlns:pc="http://schemas.microsoft.com/office/powerpoint/2013/main/command">
      <pc:docMk/>
      <pc:sldMk cId="2497182748" sldId="332"/>
    </pc:sldMkLst>
    <p188:txBody>
      <a:bodyPr/>
      <a:lstStyle/>
      <a:p>
        <a:r>
          <a:rPr lang="fa-IR"/>
          <a:t>لبفب</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2FF3F5C8-D585-4672-9A58-452E7664F7C2}" type="datetimeFigureOut">
              <a:rPr lang="fa-IR" smtClean="0"/>
              <a:t>04/02/1448</a:t>
            </a:fld>
            <a:endParaRPr lang="fa-I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B8002EEE-610B-4492-9288-26244C49AE57}" type="slidenum">
              <a:rPr lang="fa-IR" smtClean="0"/>
              <a:t>‹#›</a:t>
            </a:fld>
            <a:endParaRPr lang="fa-IR"/>
          </a:p>
        </p:txBody>
      </p:sp>
    </p:spTree>
    <p:extLst>
      <p:ext uri="{BB962C8B-B14F-4D97-AF65-F5344CB8AC3E}">
        <p14:creationId xmlns:p14="http://schemas.microsoft.com/office/powerpoint/2010/main" val="254703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microsoft.com/office/2018/10/relationships/comments" Target="../comments/modernComment_14C_94D7FC1C.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زیباترین انواع به نام خدا کوتاه در قالب شعر و تک بیت - باتسک">
            <a:extLst>
              <a:ext uri="{FF2B5EF4-FFF2-40B4-BE49-F238E27FC236}">
                <a16:creationId xmlns:a16="http://schemas.microsoft.com/office/drawing/2014/main" id="{72021E16-96D6-E7FA-7AB8-A2265A0E68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94" y="0"/>
            <a:ext cx="9212094"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16.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17.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20.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22.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F4EC9266-050E-B21C-73C2-7B18852E53FA}"/>
              </a:ext>
            </a:extLst>
          </p:cNvPr>
          <p:cNvSpPr/>
          <p:nvPr/>
        </p:nvSpPr>
        <p:spPr>
          <a:xfrm>
            <a:off x="622570" y="252918"/>
            <a:ext cx="5223752" cy="2918297"/>
          </a:xfrm>
          <a:prstGeom prst="ellipse">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fa-IR" sz="2000" b="1" dirty="0"/>
              <a:t>اولین مرجع رسیدگی به اعتراض مؤدی نسبت به برگ تشخیص مالیات است. در این مرحله مدارک و مستندات بررسی می‌شود و هیئت رأی اولیه را صادر می‌کند. اگر مؤدی یا اداره مالیاتی به رأی اعتراض داشته باشند، پرونده به مرحله بعد می‌رود. </a:t>
            </a:r>
          </a:p>
        </p:txBody>
      </p:sp>
      <p:sp>
        <p:nvSpPr>
          <p:cNvPr id="3" name="Oval 2">
            <a:extLst>
              <a:ext uri="{FF2B5EF4-FFF2-40B4-BE49-F238E27FC236}">
                <a16:creationId xmlns:a16="http://schemas.microsoft.com/office/drawing/2014/main" id="{768E56A5-BE4A-1D7B-742D-3501CF33680D}"/>
              </a:ext>
            </a:extLst>
          </p:cNvPr>
          <p:cNvSpPr/>
          <p:nvPr/>
        </p:nvSpPr>
        <p:spPr>
          <a:xfrm>
            <a:off x="6429983" y="768485"/>
            <a:ext cx="2324910" cy="1585609"/>
          </a:xfrm>
          <a:prstGeom prst="ellipse">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fa-IR" sz="2000" b="1" dirty="0"/>
              <a:t>۱. هیئت بدوی </a:t>
            </a:r>
          </a:p>
        </p:txBody>
      </p:sp>
      <p:sp>
        <p:nvSpPr>
          <p:cNvPr id="4" name="Oval 3">
            <a:extLst>
              <a:ext uri="{FF2B5EF4-FFF2-40B4-BE49-F238E27FC236}">
                <a16:creationId xmlns:a16="http://schemas.microsoft.com/office/drawing/2014/main" id="{311A8100-5057-F715-7392-F428BFB8B467}"/>
              </a:ext>
            </a:extLst>
          </p:cNvPr>
          <p:cNvSpPr/>
          <p:nvPr/>
        </p:nvSpPr>
        <p:spPr>
          <a:xfrm>
            <a:off x="6429983" y="4328809"/>
            <a:ext cx="2324910" cy="1585609"/>
          </a:xfrm>
          <a:prstGeom prst="ellipse">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fa-IR" b="1" dirty="0"/>
              <a:t>۲. هیئت هم‌عرض </a:t>
            </a:r>
          </a:p>
        </p:txBody>
      </p:sp>
      <p:sp>
        <p:nvSpPr>
          <p:cNvPr id="5" name="Oval 4">
            <a:extLst>
              <a:ext uri="{FF2B5EF4-FFF2-40B4-BE49-F238E27FC236}">
                <a16:creationId xmlns:a16="http://schemas.microsoft.com/office/drawing/2014/main" id="{8A75F0C4-B269-868E-057B-664FD74CA0C8}"/>
              </a:ext>
            </a:extLst>
          </p:cNvPr>
          <p:cNvSpPr/>
          <p:nvPr/>
        </p:nvSpPr>
        <p:spPr>
          <a:xfrm>
            <a:off x="622571" y="3531143"/>
            <a:ext cx="5223752" cy="2918296"/>
          </a:xfrm>
          <a:prstGeom prst="ellipse">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fa-IR" sz="2000" b="1" dirty="0"/>
              <a:t>اگر رأی هیئت قبلی به علت نقص رسیدگی یا با رأی مرجع بالاتر نقض شود، پرونده برای رسیدگی مجدد به هیئت دیگری با همان سطح ارجاع می‌شود که به آن هیئت هم‌عرض می‌گویند. این هیئت بدون وابستگی به رأی قبلی، مجدداً موضوع را بررسی می‌کند</a:t>
            </a:r>
            <a:r>
              <a:rPr lang="fa-IR" dirty="0"/>
              <a:t>. </a:t>
            </a:r>
          </a:p>
        </p:txBody>
      </p:sp>
    </p:spTree>
    <p:extLst>
      <p:ext uri="{BB962C8B-B14F-4D97-AF65-F5344CB8AC3E}">
        <p14:creationId xmlns:p14="http://schemas.microsoft.com/office/powerpoint/2010/main" val="1420315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B6F974A7-5B68-4C6E-ED1E-0716C155F4E8}"/>
              </a:ext>
            </a:extLst>
          </p:cNvPr>
          <p:cNvSpPr/>
          <p:nvPr/>
        </p:nvSpPr>
        <p:spPr>
          <a:xfrm>
            <a:off x="0" y="0"/>
            <a:ext cx="9144000" cy="6858000"/>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1" anchor="ctr"/>
          <a:lstStyle/>
          <a:p>
            <a:pPr algn="r"/>
            <a:r>
              <a:rPr lang="fa-IR" sz="2000" b="1" dirty="0"/>
              <a:t>۳. هیئت ماده216 </a:t>
            </a:r>
          </a:p>
          <a:p>
            <a:pPr algn="r"/>
            <a:r>
              <a:rPr lang="fa-IR" sz="2000" dirty="0"/>
              <a:t> این هیئت به اختلافات مربوط به وصول مالیات رسیدگی می‌کند؛ یعنی زمانی که مؤدی نسبت به عملیات اجرایی مانند توقیف اموال، اجرائیه یا نحوه وصول مالیات اعتراض داشته باشد، نه اصل مبلغ مالیات.</a:t>
            </a:r>
            <a:endParaRPr lang="en-US" sz="2000" dirty="0"/>
          </a:p>
          <a:p>
            <a:pPr algn="r"/>
            <a:endParaRPr lang="fa-IR" sz="2000" dirty="0"/>
          </a:p>
          <a:p>
            <a:pPr algn="r"/>
            <a:r>
              <a:rPr lang="fa-IR" sz="2000" dirty="0"/>
              <a:t> ۴. </a:t>
            </a:r>
            <a:r>
              <a:rPr lang="fa-IR" sz="2000" b="1" dirty="0"/>
              <a:t>هیئت تبصره ماده ۱۵۷ </a:t>
            </a:r>
          </a:p>
          <a:p>
            <a:pPr algn="r"/>
            <a:r>
              <a:rPr lang="fa-IR" sz="2000" dirty="0"/>
              <a:t>این هیئت زمانی مطرح می‌شود که اختلاف درباره مرور زمان مالیاتی یا امکان مطالبه مالیات پس از سپری شدن مهلت‌های قانونی باشد و تعیین می‌کند مطالبه مالیات از نظر قانونی امکان‌پذیر است یا خیر.</a:t>
            </a:r>
            <a:endParaRPr lang="en-US" sz="2000" dirty="0"/>
          </a:p>
          <a:p>
            <a:pPr algn="r"/>
            <a:endParaRPr lang="fa-IR" sz="2000" dirty="0"/>
          </a:p>
          <a:p>
            <a:pPr algn="r"/>
            <a:r>
              <a:rPr lang="fa-IR" sz="2000" dirty="0"/>
              <a:t> ۵</a:t>
            </a:r>
            <a:r>
              <a:rPr lang="fa-IR" sz="2000" b="1" dirty="0"/>
              <a:t>. هیئت ماده ۲۴۳ </a:t>
            </a:r>
          </a:p>
          <a:p>
            <a:pPr algn="r"/>
            <a:r>
              <a:rPr lang="fa-IR" sz="2000" dirty="0"/>
              <a:t>مرجع رسیدگی به اعتراض نسبت به آرای قطعی برخی هیئت‌های حل اختلاف در موارد پیش‌بینی‌شده قانون است و بررسی می‌کند که رأی صادرشده مطابق مقررات بوده یا خیر</a:t>
            </a:r>
            <a:endParaRPr lang="en-US" sz="2000" dirty="0"/>
          </a:p>
          <a:p>
            <a:pPr algn="r"/>
            <a:endParaRPr lang="fa-IR" sz="2000" dirty="0"/>
          </a:p>
          <a:p>
            <a:pPr algn="r"/>
            <a:r>
              <a:rPr lang="fa-IR" sz="2000" dirty="0"/>
              <a:t>. ۶</a:t>
            </a:r>
            <a:r>
              <a:rPr lang="fa-IR" sz="2000" b="1" dirty="0"/>
              <a:t>. هیئت تجدیدنظر</a:t>
            </a:r>
          </a:p>
          <a:p>
            <a:pPr algn="r"/>
            <a:r>
              <a:rPr lang="fa-IR" sz="2000" dirty="0"/>
              <a:t> اگر مؤدی یا اداره امور مالیاتی از رأی هیئت بدوی رضایت نداشته باشند، ظرف مهلت قانونی درخواست تجدیدنظر می‌کنند. این هیئت دوباره پرونده را بررسی کرده و رأی آن معمولاً قطعی و لازم‌الاجرا است. </a:t>
            </a:r>
          </a:p>
        </p:txBody>
      </p:sp>
    </p:spTree>
    <p:extLst>
      <p:ext uri="{BB962C8B-B14F-4D97-AF65-F5344CB8AC3E}">
        <p14:creationId xmlns:p14="http://schemas.microsoft.com/office/powerpoint/2010/main" val="1849574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972FE595-03AB-EA15-3EF5-805AF271B7C5}"/>
              </a:ext>
            </a:extLst>
          </p:cNvPr>
          <p:cNvSpPr/>
          <p:nvPr/>
        </p:nvSpPr>
        <p:spPr>
          <a:xfrm>
            <a:off x="4824919" y="573931"/>
            <a:ext cx="3686787" cy="5622588"/>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fa-IR" sz="2000" b="1" dirty="0"/>
              <a:t>۷. هیئت ماده ۲۵۱ مکرر</a:t>
            </a:r>
          </a:p>
          <a:p>
            <a:pPr algn="ctr"/>
            <a:endParaRPr lang="fa-IR" dirty="0"/>
          </a:p>
          <a:p>
            <a:pPr algn="r"/>
            <a:r>
              <a:rPr lang="fa-IR" sz="2000" b="1" dirty="0"/>
              <a:t> این ماده یک راهکار استثنایی برای اعتراض به مالیات‌های قطعی است. اگر مؤدی معتقد باشد مالیات تعیین‌شده ناعادلانه یا غیرمنصفانه است، می‌تواند درخواست رسیدگی بر اساس ماده ۲۵۱ مکرر را ارائه کند تا موضوع توسط وزیر اقتصاد یا هیئت مربوط بررسی شود. </a:t>
            </a:r>
          </a:p>
        </p:txBody>
      </p:sp>
      <p:sp>
        <p:nvSpPr>
          <p:cNvPr id="3" name="Flowchart: Alternate Process 2">
            <a:extLst>
              <a:ext uri="{FF2B5EF4-FFF2-40B4-BE49-F238E27FC236}">
                <a16:creationId xmlns:a16="http://schemas.microsoft.com/office/drawing/2014/main" id="{F0179B64-0BC7-489A-FDB6-B97A1F506124}"/>
              </a:ext>
            </a:extLst>
          </p:cNvPr>
          <p:cNvSpPr/>
          <p:nvPr/>
        </p:nvSpPr>
        <p:spPr>
          <a:xfrm>
            <a:off x="778209" y="573931"/>
            <a:ext cx="3686787" cy="5622588"/>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fa-IR" sz="2000" b="1" dirty="0"/>
              <a:t>۸. هیئت ماده ۹ ق.م.م و س</a:t>
            </a:r>
            <a:endParaRPr lang="en-US" sz="2000" b="1" dirty="0"/>
          </a:p>
          <a:p>
            <a:pPr algn="r"/>
            <a:endParaRPr lang="fa-IR" sz="2800" b="1" dirty="0"/>
          </a:p>
          <a:p>
            <a:pPr algn="r"/>
            <a:r>
              <a:rPr lang="fa-IR" sz="2400" b="1" dirty="0"/>
              <a:t> این هیئت به موضوعاتی رسیدگی می‌کند که در قانون مالیات‌های مستقیم و سایر قوانین مالیاتی برای آن پیش‌بینی شده است و هدف آن حل اختلافات خاص مالیاتی در چارچوب مقررات مربوط است. </a:t>
            </a:r>
          </a:p>
        </p:txBody>
      </p:sp>
    </p:spTree>
    <p:extLst>
      <p:ext uri="{BB962C8B-B14F-4D97-AF65-F5344CB8AC3E}">
        <p14:creationId xmlns:p14="http://schemas.microsoft.com/office/powerpoint/2010/main" val="4282836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23.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24.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25.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3.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26.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27.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29.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30.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32.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33.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35.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39.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40.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41.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5.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43.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46.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47.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48.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49.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51.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croll: Vertical 4">
            <a:extLst>
              <a:ext uri="{FF2B5EF4-FFF2-40B4-BE49-F238E27FC236}">
                <a16:creationId xmlns:a16="http://schemas.microsoft.com/office/drawing/2014/main" id="{F4DFB300-E773-D9A7-0419-EA7A743DF70F}"/>
              </a:ext>
            </a:extLst>
          </p:cNvPr>
          <p:cNvSpPr/>
          <p:nvPr/>
        </p:nvSpPr>
        <p:spPr>
          <a:xfrm>
            <a:off x="223735" y="102140"/>
            <a:ext cx="8385243" cy="6653719"/>
          </a:xfrm>
          <a:prstGeom prst="verticalScroll">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fa-IR" sz="3200" dirty="0"/>
              <a:t>باتشکر ازتوجه و همراهی شما</a:t>
            </a:r>
            <a:br>
              <a:rPr lang="en-US" sz="3200" dirty="0"/>
            </a:br>
            <a:br>
              <a:rPr lang="en-US" sz="3200" dirty="0"/>
            </a:br>
            <a:r>
              <a:rPr lang="fa-IR" sz="3200" dirty="0"/>
              <a:t>امیدوارم این جلسه برای همه ما مفید باشد</a:t>
            </a:r>
            <a:br>
              <a:rPr lang="fa-IR" sz="3200" dirty="0"/>
            </a:br>
            <a:br>
              <a:rPr lang="fa-IR" sz="3200" dirty="0"/>
            </a:br>
            <a:r>
              <a:rPr lang="fa-IR" sz="3200" dirty="0"/>
              <a:t>مدیریت شرکت حسابداری یکتا تراز آپادانا</a:t>
            </a:r>
            <a:br>
              <a:rPr lang="en-US" sz="3200" dirty="0"/>
            </a:br>
            <a:r>
              <a:rPr lang="fa-IR" sz="3200" dirty="0"/>
              <a:t>حسینی فرد</a:t>
            </a:r>
          </a:p>
        </p:txBody>
      </p:sp>
    </p:spTree>
    <p:extLst>
      <p:ext uri="{BB962C8B-B14F-4D97-AF65-F5344CB8AC3E}">
        <p14:creationId xmlns:p14="http://schemas.microsoft.com/office/powerpoint/2010/main" val="2497182748"/>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10.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ave 1">
            <a:extLst>
              <a:ext uri="{FF2B5EF4-FFF2-40B4-BE49-F238E27FC236}">
                <a16:creationId xmlns:a16="http://schemas.microsoft.com/office/drawing/2014/main" id="{D5C96B99-927E-ECF7-9502-74B1D7412C1A}"/>
              </a:ext>
            </a:extLst>
          </p:cNvPr>
          <p:cNvSpPr/>
          <p:nvPr/>
        </p:nvSpPr>
        <p:spPr>
          <a:xfrm>
            <a:off x="544749" y="77821"/>
            <a:ext cx="7937770" cy="2879388"/>
          </a:xfrm>
          <a:prstGeom prst="wave">
            <a:avLst/>
          </a:prstGeom>
          <a:gradFill>
            <a:gsLst>
              <a:gs pos="11193">
                <a:srgbClr val="92D050"/>
              </a:gs>
              <a:gs pos="21000">
                <a:srgbClr val="94CD76"/>
              </a:gs>
              <a:gs pos="100000">
                <a:srgbClr val="92D050"/>
              </a:gs>
              <a:gs pos="66441">
                <a:srgbClr val="98C6C5"/>
              </a:gs>
              <a:gs pos="37037">
                <a:srgbClr val="95CB92"/>
              </a:gs>
              <a:gs pos="0">
                <a:srgbClr val="92D05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1" anchor="ctr"/>
          <a:lstStyle/>
          <a:p>
            <a:pPr algn="ctr"/>
            <a:r>
              <a:rPr lang="fa-IR" b="1" dirty="0"/>
              <a:t>عضو نشدن در سامانه مودیان یا استفاده نکردن از کارپوشه: </a:t>
            </a:r>
          </a:p>
          <a:p>
            <a:pPr algn="ctr"/>
            <a:r>
              <a:rPr lang="fa-IR" b="1" dirty="0"/>
              <a:t>جریمه ۱۰ درصد مجموع مبلغ فروش انجام‌شده از آن طریق یا ۲۰ میلیون تومان (هرکدام بیشتر باشد).</a:t>
            </a:r>
          </a:p>
          <a:p>
            <a:pPr algn="ctr"/>
            <a:endParaRPr lang="fa-IR" b="1" dirty="0"/>
          </a:p>
          <a:p>
            <a:pPr algn="ctr"/>
            <a:r>
              <a:rPr lang="fa-IR" b="1" dirty="0"/>
              <a:t> ثبت نکردن یا ارسال نکردن صورتحساب الکترونیکی:</a:t>
            </a:r>
          </a:p>
          <a:p>
            <a:pPr algn="ctr"/>
            <a:r>
              <a:rPr lang="fa-IR" b="1" dirty="0"/>
              <a:t> جریمه ۱۰ درصد مبلغ صورتحساب یا ۲۰ میلیون تومان (هرکدام بیشتر باشد).</a:t>
            </a:r>
          </a:p>
        </p:txBody>
      </p:sp>
      <p:sp>
        <p:nvSpPr>
          <p:cNvPr id="3" name="Wave 2">
            <a:extLst>
              <a:ext uri="{FF2B5EF4-FFF2-40B4-BE49-F238E27FC236}">
                <a16:creationId xmlns:a16="http://schemas.microsoft.com/office/drawing/2014/main" id="{D4A57D81-A0C5-37EE-19F9-EA00A6E36ACF}"/>
              </a:ext>
            </a:extLst>
          </p:cNvPr>
          <p:cNvSpPr/>
          <p:nvPr/>
        </p:nvSpPr>
        <p:spPr>
          <a:xfrm>
            <a:off x="544749" y="3287949"/>
            <a:ext cx="7937770" cy="3078805"/>
          </a:xfrm>
          <a:prstGeom prst="wave">
            <a:avLst/>
          </a:prstGeom>
          <a:gradFill>
            <a:gsLst>
              <a:gs pos="61546">
                <a:srgbClr val="98C7BB"/>
              </a:gs>
              <a:gs pos="44750">
                <a:srgbClr val="96C99E"/>
              </a:gs>
              <a:gs pos="100000">
                <a:srgbClr val="95CB87"/>
              </a:gs>
              <a:gs pos="7699">
                <a:srgbClr val="93CF5E"/>
              </a:gs>
              <a:gs pos="18200">
                <a:srgbClr val="94CD70"/>
              </a:gs>
              <a:gs pos="0">
                <a:srgbClr val="92D05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1" anchor="ctr"/>
          <a:lstStyle/>
          <a:p>
            <a:pPr algn="ctr"/>
            <a:r>
              <a:rPr lang="fa-IR" b="1" dirty="0"/>
              <a:t>استفاده از حافظه مالیاتی یا شناسه یکتای دیگران یا واگذاری آن به دیگران: </a:t>
            </a:r>
          </a:p>
          <a:p>
            <a:pPr algn="ctr"/>
            <a:r>
              <a:rPr lang="fa-IR" b="1" dirty="0"/>
              <a:t>جریمه ۱۰ درصد مبلغ فروش یا ۲۰ میلیون تومان (هرکدام بیشتر باشد). </a:t>
            </a:r>
          </a:p>
          <a:p>
            <a:pPr algn="ctr"/>
            <a:r>
              <a:rPr lang="fa-IR" b="1" dirty="0"/>
              <a:t>ثبت اطلاعات نادرست یا ناقص در صورتحساب الکترونیکی: </a:t>
            </a:r>
          </a:p>
          <a:p>
            <a:pPr algn="ctr"/>
            <a:r>
              <a:rPr lang="fa-IR" b="1" dirty="0"/>
              <a:t>جریمه ۱۰ درصد مبلغ صورتحساب دارای اشکال یا ۲۰ میلیون تومان (هرکدام بیشتر باشد). </a:t>
            </a:r>
          </a:p>
          <a:p>
            <a:pPr algn="ctr"/>
            <a:r>
              <a:rPr lang="fa-IR" b="1" dirty="0"/>
              <a:t>عدم اعلام تغییرات مربوط به فعالیت یا اطلاعات مؤدی در مهلت قانونی:</a:t>
            </a:r>
          </a:p>
          <a:p>
            <a:pPr algn="ctr"/>
            <a:r>
              <a:rPr lang="fa-IR" b="1" dirty="0"/>
              <a:t> مشمول جرایم مقرر در قانون خواهد بود</a:t>
            </a:r>
            <a:r>
              <a:rPr lang="fa-IR" dirty="0"/>
              <a:t>.</a:t>
            </a:r>
          </a:p>
        </p:txBody>
      </p:sp>
    </p:spTree>
    <p:extLst>
      <p:ext uri="{BB962C8B-B14F-4D97-AF65-F5344CB8AC3E}">
        <p14:creationId xmlns:p14="http://schemas.microsoft.com/office/powerpoint/2010/main" val="1361235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11.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13.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14.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_15.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132</TotalTime>
  <Words>517</Words>
  <Application>Microsoft Office PowerPoint</Application>
  <PresentationFormat>On-screen Show (4:3)</PresentationFormat>
  <Paragraphs>33</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Yekta Taraz</dc:creator>
  <cp:keywords/>
  <dc:description>generated using python-pptx</dc:description>
  <cp:lastModifiedBy>Yekta Taraz</cp:lastModifiedBy>
  <cp:revision>6</cp:revision>
  <cp:lastPrinted>2026-07-19T05:48:57Z</cp:lastPrinted>
  <dcterms:created xsi:type="dcterms:W3CDTF">2013-01-27T09:14:16Z</dcterms:created>
  <dcterms:modified xsi:type="dcterms:W3CDTF">2026-07-19T07:25:14Z</dcterms:modified>
  <cp:category/>
</cp:coreProperties>
</file>